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9" r:id="rId4"/>
  </p:sldMasterIdLst>
  <p:notesMasterIdLst>
    <p:notesMasterId r:id="rId19"/>
  </p:notesMasterIdLst>
  <p:sldIdLst>
    <p:sldId id="278" r:id="rId5"/>
    <p:sldId id="290" r:id="rId6"/>
    <p:sldId id="287" r:id="rId7"/>
    <p:sldId id="288" r:id="rId8"/>
    <p:sldId id="282" r:id="rId9"/>
    <p:sldId id="281" r:id="rId10"/>
    <p:sldId id="292" r:id="rId11"/>
    <p:sldId id="294" r:id="rId12"/>
    <p:sldId id="283" r:id="rId13"/>
    <p:sldId id="293" r:id="rId14"/>
    <p:sldId id="285" r:id="rId15"/>
    <p:sldId id="286" r:id="rId16"/>
    <p:sldId id="280" r:id="rId17"/>
    <p:sldId id="29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la Lobley" initials="ML" lastIdx="23" clrIdx="0">
    <p:extLst>
      <p:ext uri="{19B8F6BF-5375-455C-9EA6-DF929625EA0E}">
        <p15:presenceInfo xmlns:p15="http://schemas.microsoft.com/office/powerpoint/2012/main" userId="S::mlobley_ecok.edu#ext#@grant012.onmicrosoft.com::eb053689-0608-473a-9bca-b03e138c129f" providerId="AD"/>
      </p:ext>
    </p:extLst>
  </p:cmAuthor>
  <p:cmAuthor id="2" name="Ale, Gbemisola Feyisayo" initials="AF" lastIdx="5" clrIdx="1">
    <p:extLst>
      <p:ext uri="{19B8F6BF-5375-455C-9EA6-DF929625EA0E}">
        <p15:presenceInfo xmlns:p15="http://schemas.microsoft.com/office/powerpoint/2012/main" userId="S::gbefale_ecok.edu#ext#@grant012.onmicrosoft.com::d411e2ac-ca55-4134-9965-4ac87ae33468" providerId="AD"/>
      </p:ext>
    </p:extLst>
  </p:cmAuthor>
  <p:cmAuthor id="3" name="Sharon Riley" initials="SR" lastIdx="2" clrIdx="2">
    <p:extLst>
      <p:ext uri="{19B8F6BF-5375-455C-9EA6-DF929625EA0E}">
        <p15:presenceInfo xmlns:p15="http://schemas.microsoft.com/office/powerpoint/2012/main" userId="S::sharon.riley_redlandscc.edu#ext#@grant012.onmicrosoft.com::9e232655-eb82-4ef9-bbde-7bde27ed6b98" providerId="AD"/>
      </p:ext>
    </p:extLst>
  </p:cmAuthor>
  <p:cmAuthor id="4" name="Kelley, Caitlin ONeal" initials="KO" lastIdx="4" clrIdx="3">
    <p:extLst>
      <p:ext uri="{19B8F6BF-5375-455C-9EA6-DF929625EA0E}">
        <p15:presenceInfo xmlns:p15="http://schemas.microsoft.com/office/powerpoint/2012/main" userId="S::caitlin.o.kelley_okstate.edu#ext#@grant012.onmicrosoft.com::8b42cf35-8127-41f9-a24e-98d69246cb6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000000-0000-0000-0000-000000000000}" v="3" dt="2021-04-19T20:49:09.066"/>
    <p1510:client id="{0BE108E1-CFEA-FEA4-B338-CE449B38B9AB}" v="2" dt="2021-04-27T17:55:38.068"/>
    <p1510:client id="{0C8142DB-062E-4850-9010-81E2F08A5D48}" v="12" dt="2020-11-12T15:31:53.118"/>
    <p1510:client id="{0D3907E8-EF27-45EC-A8F2-156F1E57D7F5}" v="32" dt="2021-01-12T18:58:24.860"/>
    <p1510:client id="{1C85D3F1-70A7-4390-A618-D964C1E41051}" v="96" dt="2020-11-12T21:57:30.320"/>
    <p1510:client id="{2A66A021-1B18-4E01-09E4-90870064ED97}" v="43" dt="2022-01-28T19:56:12.215"/>
    <p1510:client id="{33F7BD9F-A00E-C000-1930-2B2639000C5F}" v="818" dt="2021-04-13T22:51:08.902"/>
    <p1510:client id="{351CA0C0-A6C9-F022-8F73-DC8B0B5D701F}" v="537" dt="2021-04-16T21:38:04.255"/>
    <p1510:client id="{42BC61F3-8C3D-4FBF-A5B6-937319848256}" v="4" dt="2020-11-12T21:51:17.341"/>
    <p1510:client id="{46F47F96-0650-4BF0-B748-6871FEB52A56}" v="394" dt="2020-11-12T23:28:10.717"/>
    <p1510:client id="{54BAE7E5-C1AB-1E26-324B-DFD93D92BBA7}" v="8" dt="2021-03-10T20:20:55.642"/>
    <p1510:client id="{64E11F74-DB38-467E-99D6-9A5BA304FA80}" v="442" dt="2020-11-11T21:41:19.428"/>
    <p1510:client id="{6596C267-748C-4165-998A-8AED51979192}" v="4" dt="2020-11-09T23:53:26.599"/>
    <p1510:client id="{65DEAD9F-8053-B000-E18A-B71FA810AC4D}" v="1" dt="2021-02-22T21:58:58.846"/>
    <p1510:client id="{7003EB02-0D3C-E361-7633-85986FC00BB4}" v="13" dt="2021-02-01T21:38:08.850"/>
    <p1510:client id="{7A69FB9A-1E54-D905-B766-CFA90CA24398}" v="32" dt="2021-07-14T21:09:48.050"/>
    <p1510:client id="{805B6FE5-7F68-436C-9D8C-B92B36394D1F}" v="8" dt="2021-01-20T21:23:49.690"/>
    <p1510:client id="{821C8E60-3401-CF4F-E026-BCBC1826BF1E}" v="1" dt="2021-04-27T18:53:26.056"/>
    <p1510:client id="{879C8279-EF11-4F8D-88EC-7C49C3A4B748}" v="34" dt="2020-11-11T22:32:30.197"/>
    <p1510:client id="{885D5CBC-2F1F-45C8-9010-5E78E9B277AF}" v="883" dt="2021-01-07T21:10:16.064"/>
    <p1510:client id="{8B48EA0B-7D8C-4988-9A92-A2D39CFF12ED}" v="1" dt="2021-04-27T18:27:26.226"/>
    <p1510:client id="{8E2DFA3A-E679-16DE-5414-D7EBA8DD6A7B}" v="1" dt="2021-04-27T19:17:31.657"/>
    <p1510:client id="{A1D03F74-6C82-4C84-9A28-ACD657D2B032}" v="289" dt="2020-11-12T23:17:01.943"/>
    <p1510:client id="{A2DDCDA9-E689-85D3-08E6-7BFA5277EA0D}" v="1" dt="2021-04-27T19:36:38.825"/>
    <p1510:client id="{B36E237C-DDA3-413A-921C-949B1D889E6D}" v="263" dt="2021-02-22T21:51:38.026"/>
    <p1510:client id="{B82C5F2D-1343-1DE1-3DFF-A5A37BBCEE19}" v="1" dt="2021-04-27T19:34:21.914"/>
    <p1510:client id="{BC7C53DF-7915-963E-5E39-A28D1A87F575}" v="26" dt="2021-02-12T20:33:48.143"/>
    <p1510:client id="{C6E55F22-4FDF-408B-B693-BDF9E01FCEEE}" v="2" dt="2021-04-16T20:29:27.972"/>
    <p1510:client id="{CAE105C4-6214-47C0-B103-3A868FBA5258}" v="20" dt="2020-11-12T21:50:36.489"/>
    <p1510:client id="{D5348374-BD87-473F-FA7C-16CE0FCA6E16}" v="476" dt="2020-11-12T14:59:37.118"/>
    <p1510:client id="{D6E6A87D-DF6D-49A2-8EAB-E358201F3F7B}" v="59" dt="2020-11-09T21:28:12.841"/>
    <p1510:client id="{E311095E-FDBF-417D-8068-4FA90C9F49D7}" v="1" dt="2021-03-02T19:06:13.393"/>
    <p1510:client id="{E79DA00B-C006-4E25-9EC2-EB9470890A47}" v="12" dt="2021-01-07T19:26:04.8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6859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See group responses from the discussion at https://docs.google.com/document/d/15o7eyy_1B5iPO-0yX-Nz9E0qw_UM6uCsumbBl1_t81Y/edit?usp=sharing</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5703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handout describes how we have collaborated on the grant proposal and what features of the proposal seemed most successful.</a:t>
            </a:r>
          </a:p>
          <a:p>
            <a:endParaRPr lang="en-US">
              <a:cs typeface="Calibri"/>
            </a:endParaRPr>
          </a:p>
          <a:p>
            <a:r>
              <a:rPr lang="en-US">
                <a:cs typeface="Calibri"/>
              </a:rPr>
              <a:t>A major component of the project is to gather feedback from other professionals. We welcome all feedback at our Twitter and Moodle.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1407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5707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3188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0131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830">
              <a:lnSpc>
                <a:spcPct val="90000"/>
              </a:lnSpc>
              <a:spcBef>
                <a:spcPct val="20000"/>
              </a:spcBef>
              <a:spcAft>
                <a:spcPts val="600"/>
              </a:spcAft>
            </a:pPr>
            <a:r>
              <a:rPr lang="en-US"/>
              <a:t>Diverse student populations </a:t>
            </a:r>
          </a:p>
          <a:p>
            <a:pPr marL="379730" indent="-342900">
              <a:lnSpc>
                <a:spcPct val="90000"/>
              </a:lnSpc>
              <a:spcBef>
                <a:spcPct val="20000"/>
              </a:spcBef>
              <a:spcAft>
                <a:spcPts val="600"/>
              </a:spcAft>
              <a:buFont typeface="Arial"/>
              <a:buChar char="•"/>
            </a:pPr>
            <a:r>
              <a:rPr lang="en-US"/>
              <a:t>12% Native American (largest minority group)</a:t>
            </a:r>
          </a:p>
          <a:p>
            <a:pPr marL="379730" indent="-342900">
              <a:lnSpc>
                <a:spcPct val="90000"/>
              </a:lnSpc>
              <a:spcBef>
                <a:spcPct val="20000"/>
              </a:spcBef>
              <a:spcAft>
                <a:spcPts val="600"/>
              </a:spcAft>
              <a:buFont typeface="Arial"/>
              <a:buChar char="•"/>
            </a:pPr>
            <a:r>
              <a:rPr lang="en-US"/>
              <a:t>78% part time students</a:t>
            </a:r>
          </a:p>
          <a:p>
            <a:pPr marL="36830">
              <a:lnSpc>
                <a:spcPct val="90000"/>
              </a:lnSpc>
              <a:spcBef>
                <a:spcPct val="20000"/>
              </a:spcBef>
              <a:spcAft>
                <a:spcPts val="600"/>
              </a:spcAft>
            </a:pPr>
            <a:r>
              <a:rPr lang="en-US"/>
              <a:t>Community college employees wear many, many hats</a:t>
            </a:r>
          </a:p>
          <a:p>
            <a:pPr marL="379730" indent="-342900">
              <a:lnSpc>
                <a:spcPct val="90000"/>
              </a:lnSpc>
              <a:spcBef>
                <a:spcPct val="20000"/>
              </a:spcBef>
              <a:spcAft>
                <a:spcPts val="600"/>
              </a:spcAft>
              <a:buFont typeface="Arial"/>
              <a:buChar char="•"/>
            </a:pPr>
            <a:r>
              <a:rPr lang="en-US"/>
              <a:t>1 Librarian for 2500 students</a:t>
            </a:r>
          </a:p>
          <a:p>
            <a:pPr marL="379730" indent="-342900">
              <a:lnSpc>
                <a:spcPct val="90000"/>
              </a:lnSpc>
              <a:spcBef>
                <a:spcPct val="20000"/>
              </a:spcBef>
              <a:spcAft>
                <a:spcPts val="600"/>
              </a:spcAft>
              <a:buFont typeface="Arial"/>
              <a:buChar char="•"/>
            </a:pPr>
            <a:r>
              <a:rPr lang="en-US"/>
              <a:t>Faculty have multiple roles</a:t>
            </a:r>
          </a:p>
          <a:p>
            <a:pPr marL="36830">
              <a:lnSpc>
                <a:spcPct val="90000"/>
              </a:lnSpc>
              <a:spcBef>
                <a:spcPct val="20000"/>
              </a:spcBef>
              <a:spcAft>
                <a:spcPts val="600"/>
              </a:spcAft>
            </a:pPr>
            <a:r>
              <a:rPr lang="en-US"/>
              <a:t>IMLS grant = incentive for faculty!</a:t>
            </a:r>
          </a:p>
          <a:p>
            <a:pPr marL="36830">
              <a:lnSpc>
                <a:spcPct val="90000"/>
              </a:lnSpc>
              <a:spcBef>
                <a:spcPct val="20000"/>
              </a:spcBef>
              <a:spcAft>
                <a:spcPts val="600"/>
              </a:spcAft>
            </a:pPr>
            <a:endParaRPr lang="en-US"/>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8455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830">
              <a:lnSpc>
                <a:spcPct val="90000"/>
              </a:lnSpc>
              <a:spcBef>
                <a:spcPct val="20000"/>
              </a:spcBef>
              <a:spcAft>
                <a:spcPts val="600"/>
              </a:spcAft>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5377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830">
              <a:lnSpc>
                <a:spcPct val="90000"/>
              </a:lnSpc>
              <a:spcBef>
                <a:spcPct val="20000"/>
              </a:spcBef>
              <a:spcAft>
                <a:spcPts val="600"/>
              </a:spcAft>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7801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9730" indent="-342900">
              <a:spcBef>
                <a:spcPct val="20000"/>
              </a:spcBef>
              <a:spcAft>
                <a:spcPts val="600"/>
              </a:spcAft>
              <a:buFont typeface="Arial"/>
              <a:buChar char="•"/>
            </a:pPr>
            <a:r>
              <a:rPr lang="en-US"/>
              <a:t>Self-regulated learning: the ability for a learner to manage tasks, develop personal strategies to gain  knowledge and assess them. Includes learner's reflection on their own learning and self-management. </a:t>
            </a:r>
          </a:p>
          <a:p>
            <a:pPr marL="379730" indent="-342900">
              <a:spcBef>
                <a:spcPct val="20000"/>
              </a:spcBef>
              <a:spcAft>
                <a:spcPts val="600"/>
              </a:spcAft>
              <a:buFont typeface="Arial"/>
              <a:buChar char="•"/>
            </a:pPr>
            <a:r>
              <a:rPr lang="en-US"/>
              <a:t>Social learning: Learning in a community and learning to </a:t>
            </a:r>
            <a:r>
              <a:rPr lang="en-US" i="1"/>
              <a:t>be</a:t>
            </a:r>
            <a:r>
              <a:rPr lang="en-US"/>
              <a:t> in community. Includes cultural awareness and expression, social and civic competences and social and emotional skills. </a:t>
            </a:r>
            <a:endParaRPr lang="en-US">
              <a:cs typeface="Calibri"/>
            </a:endParaRPr>
          </a:p>
          <a:p>
            <a:pPr marL="379730" indent="-342900">
              <a:spcBef>
                <a:spcPct val="20000"/>
              </a:spcBef>
              <a:spcAft>
                <a:spcPts val="600"/>
              </a:spcAft>
              <a:buFont typeface="Arial"/>
              <a:buChar char="•"/>
            </a:pPr>
            <a:r>
              <a:rPr lang="en-US"/>
              <a:t>Digital literacy: the ability of a learner to navigate digital forums and seek relevant knowledge with the use of information technology. Includes information literacy. </a:t>
            </a:r>
            <a:endParaRPr lang="en-US">
              <a:cs typeface="Calibri"/>
            </a:endParaRPr>
          </a:p>
          <a:p>
            <a:pPr marL="379730" indent="-342900">
              <a:spcBef>
                <a:spcPct val="20000"/>
              </a:spcBef>
              <a:spcAft>
                <a:spcPts val="600"/>
              </a:spcAft>
              <a:buFont typeface="Arial"/>
              <a:buChar char="•"/>
            </a:pPr>
            <a:r>
              <a:rPr lang="en-US"/>
              <a:t>Goal setting: The use of an action plan by a learner to guide them towards acquiring certain skills and knowledge. Includes taking the intiative to pursue learning opportunities. </a:t>
            </a:r>
            <a:endParaRPr lang="en-US">
              <a:cs typeface="Calibri"/>
            </a:endParaRPr>
          </a:p>
          <a:p>
            <a:pPr marL="379730" indent="-342900">
              <a:spcBef>
                <a:spcPct val="20000"/>
              </a:spcBef>
              <a:spcAft>
                <a:spcPts val="600"/>
              </a:spcAft>
              <a:buFont typeface="Arial"/>
              <a:buChar char="•"/>
            </a:pPr>
            <a:r>
              <a:rPr lang="en-US"/>
              <a:t>Critical thinking: the means to analyze and evaluate a subject, facts or information to arrive at a judgement. Includes transfering knowledge learned in one subject or domain to another. </a:t>
            </a:r>
          </a:p>
          <a:p>
            <a:pPr marL="379730" indent="-342900">
              <a:spcBef>
                <a:spcPct val="20000"/>
              </a:spcBef>
              <a:spcAft>
                <a:spcPts val="600"/>
              </a:spcAft>
              <a:buFont typeface="Arial"/>
              <a:buChar char="•"/>
            </a:pPr>
            <a:r>
              <a:rPr lang="en-US">
                <a:cs typeface="Calibri"/>
              </a:rPr>
              <a:t>Self-efficacy: The belief in one's own abilities. Includes the belief that one is capable of making changes. </a:t>
            </a:r>
          </a:p>
          <a:p>
            <a:pPr marL="36830">
              <a:spcBef>
                <a:spcPct val="20000"/>
              </a:spcBef>
              <a:spcAft>
                <a:spcPts val="600"/>
              </a:spcAft>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6661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9730" indent="-342900">
              <a:spcBef>
                <a:spcPct val="20000"/>
              </a:spcBef>
              <a:spcAft>
                <a:spcPts val="600"/>
              </a:spcAft>
              <a:buFont typeface="Arial"/>
              <a:buChar char="•"/>
            </a:pPr>
            <a:r>
              <a:rPr lang="en-US"/>
              <a:t>Self-regulated learning: the ability for a learner to manage tasks, develop personal strategies to gain  knowledge and assess them </a:t>
            </a:r>
          </a:p>
          <a:p>
            <a:pPr marL="379730" indent="-342900">
              <a:spcBef>
                <a:spcPct val="20000"/>
              </a:spcBef>
              <a:spcAft>
                <a:spcPts val="600"/>
              </a:spcAft>
              <a:buFont typeface="Arial"/>
              <a:buChar char="•"/>
            </a:pPr>
            <a:r>
              <a:rPr lang="en-US"/>
              <a:t>Social learning: Learning by observing and imitating the immediate environment and the reinforcement of social constructs </a:t>
            </a:r>
            <a:endParaRPr lang="en-US">
              <a:cs typeface="Calibri"/>
            </a:endParaRPr>
          </a:p>
          <a:p>
            <a:pPr marL="379730" indent="-342900">
              <a:spcBef>
                <a:spcPct val="20000"/>
              </a:spcBef>
              <a:spcAft>
                <a:spcPts val="600"/>
              </a:spcAft>
              <a:buFont typeface="Arial"/>
              <a:buChar char="•"/>
            </a:pPr>
            <a:r>
              <a:rPr lang="en-US"/>
              <a:t>Digital literacy: the ability of a learner to navigate digital forums and sought relevant knowledge with the use of information technology  </a:t>
            </a:r>
            <a:endParaRPr lang="en-US">
              <a:cs typeface="Calibri"/>
            </a:endParaRPr>
          </a:p>
          <a:p>
            <a:pPr marL="379730" indent="-342900">
              <a:spcBef>
                <a:spcPct val="20000"/>
              </a:spcBef>
              <a:spcAft>
                <a:spcPts val="600"/>
              </a:spcAft>
              <a:buFont typeface="Arial"/>
              <a:buChar char="•"/>
            </a:pPr>
            <a:r>
              <a:rPr lang="en-US"/>
              <a:t>Goal setting: The use of an action plan by a learner to guide them towards acquiring certain skills and knowledge </a:t>
            </a:r>
            <a:endParaRPr lang="en-US">
              <a:cs typeface="Calibri"/>
            </a:endParaRPr>
          </a:p>
          <a:p>
            <a:pPr marL="379730" indent="-342900">
              <a:spcBef>
                <a:spcPct val="20000"/>
              </a:spcBef>
              <a:spcAft>
                <a:spcPts val="600"/>
              </a:spcAft>
              <a:buFont typeface="Arial"/>
              <a:buChar char="•"/>
            </a:pPr>
            <a:r>
              <a:rPr lang="en-US"/>
              <a:t>Critical thinking: the means to analyze and evaluate a subject, facts or information to arrive at a judgement </a:t>
            </a:r>
          </a:p>
          <a:p>
            <a:pPr marL="36830">
              <a:spcBef>
                <a:spcPct val="20000"/>
              </a:spcBef>
              <a:spcAft>
                <a:spcPts val="600"/>
              </a:spcAft>
            </a:pPr>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4924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1/28/2022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8872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84457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135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5044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65106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0615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5656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532574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2452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647F38-B617-4D2F-AE0A-013F0C4D2C57}" type="datetimeFigureOut">
              <a:rPr lang="en-US" dirty="0"/>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a:p>
        </p:txBody>
      </p:sp>
    </p:spTree>
    <p:extLst>
      <p:ext uri="{BB962C8B-B14F-4D97-AF65-F5344CB8AC3E}">
        <p14:creationId xmlns:p14="http://schemas.microsoft.com/office/powerpoint/2010/main" val="796965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422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BFA754-D5C3-4E66-96A6-867B257F58DC}" type="datetimeFigureOut">
              <a:rPr lang="en-US" dirty="0"/>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a:p>
        </p:txBody>
      </p:sp>
    </p:spTree>
    <p:extLst>
      <p:ext uri="{BB962C8B-B14F-4D97-AF65-F5344CB8AC3E}">
        <p14:creationId xmlns:p14="http://schemas.microsoft.com/office/powerpoint/2010/main" val="1328141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34661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9605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4436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98213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02150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1/28/2022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25579490"/>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 id="2147483781" r:id="rId12"/>
    <p:sldLayoutId id="2147483782" r:id="rId13"/>
    <p:sldLayoutId id="2147483783" r:id="rId14"/>
    <p:sldLayoutId id="2147483784" r:id="rId15"/>
    <p:sldLayoutId id="2147483785" r:id="rId16"/>
    <p:sldLayoutId id="2147483786"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hyperlink" Target="https://drive.google.com/file/d/1FaXUsbNTw1Ntn4lAuoYuj2fzsxRbU0Vx/view?usp=sharing" TargetMode="External"/><Relationship Id="rId12"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hyperlink" Target="https://ocolearnokportal.org/course/view.php?id=21" TargetMode="External"/><Relationship Id="rId4" Type="http://schemas.openxmlformats.org/officeDocument/2006/relationships/image" Target="../media/image3.png"/><Relationship Id="rId9" Type="http://schemas.openxmlformats.org/officeDocument/2006/relationships/hyperlink" Target="https://twitter.com/LifelongOpen"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mls.gov/"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www.twitter.com/us_imls" TargetMode="External"/><Relationship Id="rId5" Type="http://schemas.openxmlformats.org/officeDocument/2006/relationships/hyperlink" Target="http://www.facebook.com/USIMLS" TargetMode="External"/><Relationship Id="rId4" Type="http://schemas.openxmlformats.org/officeDocument/2006/relationships/hyperlink" Target="https://www.imls.gov/"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reativecommons.org/licenses/by/4.0/?ref=chooser-v1" TargetMode="External"/><Relationship Id="rId2" Type="http://schemas.openxmlformats.org/officeDocument/2006/relationships/hyperlink" Target="https://ocolearnokportal.org/course/view.php?id=21&amp;section=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ocolearnok.org/priorities/open-educational-resource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ommons.wikimedia.org/wiki/File:Carnegie_Library_1.JP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commons.wikimedia.org/wiki/File:Riverside_Indian_School_Principal.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 name="Rectangle 113">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text&#10;&#10;Description automatically generated">
            <a:extLst>
              <a:ext uri="{FF2B5EF4-FFF2-40B4-BE49-F238E27FC236}">
                <a16:creationId xmlns:a16="http://schemas.microsoft.com/office/drawing/2014/main" id="{69849F22-EB1C-482E-95E8-522776979B88}"/>
              </a:ext>
            </a:extLst>
          </p:cNvPr>
          <p:cNvPicPr>
            <a:picLocks noChangeAspect="1"/>
          </p:cNvPicPr>
          <p:nvPr/>
        </p:nvPicPr>
        <p:blipFill rotWithShape="1">
          <a:blip r:embed="rId2">
            <a:alphaModFix amt="50000"/>
          </a:blip>
          <a:srcRect l="40889"/>
          <a:stretch/>
        </p:blipFill>
        <p:spPr>
          <a:xfrm>
            <a:off x="20" y="37181"/>
            <a:ext cx="12191980" cy="6857990"/>
          </a:xfrm>
          <a:prstGeom prst="rect">
            <a:avLst/>
          </a:prstGeom>
        </p:spPr>
      </p:pic>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692398" y="1871131"/>
            <a:ext cx="6815669" cy="1515533"/>
          </a:xfrm>
        </p:spPr>
        <p:txBody>
          <a:bodyPr>
            <a:normAutofit/>
          </a:bodyPr>
          <a:lstStyle/>
          <a:p>
            <a:r>
              <a:rPr lang="en-US" sz="5000">
                <a:ln>
                  <a:solidFill>
                    <a:prstClr val="black">
                      <a:lumMod val="75000"/>
                      <a:lumOff val="25000"/>
                      <a:alpha val="10000"/>
                    </a:prstClr>
                  </a:solidFill>
                </a:ln>
                <a:solidFill>
                  <a:srgbClr val="FFFFFF"/>
                </a:solidFill>
                <a:latin typeface="Berlin Sans FB"/>
              </a:rPr>
              <a:t>Open Lifelong Learning</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2850374" y="3704060"/>
            <a:ext cx="6815669" cy="1320802"/>
          </a:xfrm>
        </p:spPr>
        <p:txBody>
          <a:bodyPr>
            <a:normAutofit/>
          </a:bodyPr>
          <a:lstStyle/>
          <a:p>
            <a:r>
              <a:rPr lang="en-US" dirty="0">
                <a:solidFill>
                  <a:srgbClr val="FFFFFF"/>
                </a:solidFill>
                <a:latin typeface="Berlin Sans FB"/>
              </a:rPr>
              <a:t>Gbemisola Ale, Kathy </a:t>
            </a:r>
            <a:r>
              <a:rPr lang="en-US" dirty="0" err="1">
                <a:solidFill>
                  <a:srgbClr val="FFFFFF"/>
                </a:solidFill>
                <a:latin typeface="Berlin Sans FB"/>
              </a:rPr>
              <a:t>Essmiller</a:t>
            </a:r>
            <a:r>
              <a:rPr lang="en-US" dirty="0">
                <a:solidFill>
                  <a:srgbClr val="FFFFFF"/>
                </a:solidFill>
                <a:latin typeface="Berlin Sans FB"/>
              </a:rPr>
              <a:t>, Caitlin Kelley, Marla Lobley</a:t>
            </a:r>
            <a:endParaRPr lang="en-US" dirty="0">
              <a:solidFill>
                <a:srgbClr val="FFFFFF"/>
              </a:solidFill>
              <a:latin typeface="Berlin Sans FB" panose="020E0602020502020306" pitchFamily="34" charset="0"/>
            </a:endParaRPr>
          </a:p>
        </p:txBody>
      </p:sp>
      <p:cxnSp>
        <p:nvCxnSpPr>
          <p:cNvPr id="116" name="Straight Connector 115">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99932" y="3510608"/>
            <a:ext cx="512064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884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49" name="Rectangle 2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3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2" name="Picture 3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5" name="Picture 3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pPr>
              <a:lnSpc>
                <a:spcPct val="90000"/>
              </a:lnSpc>
            </a:pPr>
            <a:r>
              <a:rPr lang="en-US" sz="3700">
                <a:latin typeface="Berlin Sans FB"/>
              </a:rPr>
              <a:t>Lifelong Learning Scales</a:t>
            </a:r>
          </a:p>
        </p:txBody>
      </p:sp>
      <p:sp>
        <p:nvSpPr>
          <p:cNvPr id="53" name="Rectangle 3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6"/>
          <a:srcRect l="30606" r="31217" b="1"/>
          <a:stretch/>
        </p:blipFill>
        <p:spPr>
          <a:xfrm>
            <a:off x="1412683" y="1410208"/>
            <a:ext cx="3876801" cy="3858780"/>
          </a:xfrm>
          <a:prstGeom prst="rect">
            <a:avLst/>
          </a:prstGeom>
        </p:spPr>
      </p:pic>
      <p:cxnSp>
        <p:nvCxnSpPr>
          <p:cNvPr id="55" name="Straight Connector 3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104709" y="2556932"/>
            <a:ext cx="5111103" cy="3318936"/>
          </a:xfrm>
        </p:spPr>
        <p:txBody>
          <a:bodyPr vert="horz" lIns="91440" tIns="45720" rIns="91440" bIns="45720" rtlCol="0" anchor="t">
            <a:noAutofit/>
          </a:bodyPr>
          <a:lstStyle/>
          <a:p>
            <a:r>
              <a:rPr lang="en-US">
                <a:latin typeface="Berlin Sans FB"/>
              </a:rPr>
              <a:t>Program for the International Assessment of Adult Competencies (PIAAC)</a:t>
            </a:r>
            <a:endParaRPr lang="en-US">
              <a:ea typeface="+mn-lt"/>
              <a:cs typeface="+mn-lt"/>
            </a:endParaRPr>
          </a:p>
          <a:p>
            <a:pPr>
              <a:buSzPct val="114999"/>
            </a:pPr>
            <a:r>
              <a:rPr lang="en-US">
                <a:latin typeface="Berlin Sans FB"/>
              </a:rPr>
              <a:t>Effective lifelong learning scale (ELLLS)</a:t>
            </a:r>
            <a:endParaRPr lang="en-US">
              <a:ea typeface="+mn-lt"/>
              <a:cs typeface="+mn-lt"/>
            </a:endParaRPr>
          </a:p>
          <a:p>
            <a:pPr>
              <a:buSzPct val="114999"/>
            </a:pPr>
            <a:r>
              <a:rPr lang="en-US">
                <a:latin typeface="Berlin Sans FB"/>
              </a:rPr>
              <a:t>Lifelong Learning Tendencies Scale</a:t>
            </a:r>
            <a:endParaRPr lang="en-US">
              <a:ea typeface="+mn-lt"/>
              <a:cs typeface="+mn-lt"/>
            </a:endParaRPr>
          </a:p>
          <a:p>
            <a:pPr>
              <a:buSzPct val="114999"/>
            </a:pPr>
            <a:r>
              <a:rPr lang="en-US">
                <a:latin typeface="Berlin Sans FB"/>
              </a:rPr>
              <a:t>Lifelong learning competencies scale (LLLCS)</a:t>
            </a:r>
            <a:endParaRPr lang="en-US"/>
          </a:p>
          <a:p>
            <a:pPr>
              <a:lnSpc>
                <a:spcPct val="90000"/>
              </a:lnSpc>
            </a:pPr>
            <a:endParaRPr lang="en-US" sz="1900"/>
          </a:p>
        </p:txBody>
      </p:sp>
    </p:spTree>
    <p:extLst>
      <p:ext uri="{BB962C8B-B14F-4D97-AF65-F5344CB8AC3E}">
        <p14:creationId xmlns:p14="http://schemas.microsoft.com/office/powerpoint/2010/main" val="3778129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2" name="Picture 3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5" name="Picture 3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r>
              <a:rPr lang="en-US">
                <a:latin typeface="Berlin Sans FB"/>
              </a:rPr>
              <a:t>Discussion</a:t>
            </a:r>
            <a:endParaRPr lang="en-US">
              <a:latin typeface="Berlin Sans FB" panose="020E0602020502020306" pitchFamily="34" charset="0"/>
            </a:endParaRPr>
          </a:p>
        </p:txBody>
      </p:sp>
      <p:sp>
        <p:nvSpPr>
          <p:cNvPr id="37" name="Rectangle 3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6"/>
          <a:srcRect l="31022" r="30801" b="1"/>
          <a:stretch/>
        </p:blipFill>
        <p:spPr>
          <a:xfrm>
            <a:off x="1412683" y="1410208"/>
            <a:ext cx="3876801" cy="3858780"/>
          </a:xfrm>
          <a:prstGeom prst="rect">
            <a:avLst/>
          </a:prstGeom>
        </p:spPr>
      </p:pic>
      <p:cxnSp>
        <p:nvCxnSpPr>
          <p:cNvPr id="39" name="Straight Connector 3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94412" y="2556932"/>
            <a:ext cx="4802184" cy="3318936"/>
          </a:xfrm>
        </p:spPr>
        <p:txBody>
          <a:bodyPr>
            <a:normAutofit/>
          </a:bodyPr>
          <a:lstStyle/>
          <a:p>
            <a:pPr marL="379730" indent="-342900">
              <a:lnSpc>
                <a:spcPct val="90000"/>
              </a:lnSpc>
              <a:buFont typeface="Wingdings"/>
              <a:buChar char="§"/>
            </a:pPr>
            <a:r>
              <a:rPr lang="en-US">
                <a:latin typeface="Berlin Sans FB"/>
              </a:rPr>
              <a:t>What applications of OER do you see at your library? </a:t>
            </a:r>
            <a:endParaRPr lang="en-US"/>
          </a:p>
          <a:p>
            <a:pPr marL="379730" indent="-342900">
              <a:lnSpc>
                <a:spcPct val="90000"/>
              </a:lnSpc>
              <a:buSzPct val="114999"/>
              <a:buFont typeface="Wingdings"/>
              <a:buChar char="§"/>
            </a:pPr>
            <a:r>
              <a:rPr lang="en-US">
                <a:latin typeface="Berlin Sans FB"/>
                <a:ea typeface="+mn-lt"/>
                <a:cs typeface="+mn-lt"/>
              </a:rPr>
              <a:t>How does a lifelong learning focus help connect OER to your library's mission and vision? </a:t>
            </a:r>
            <a:endParaRPr lang="en-US">
              <a:latin typeface="Berlin Sans FB"/>
            </a:endParaRPr>
          </a:p>
          <a:p>
            <a:pPr marL="36830" indent="0">
              <a:lnSpc>
                <a:spcPct val="90000"/>
              </a:lnSpc>
              <a:buNone/>
            </a:pPr>
            <a:endParaRPr lang="en-US" sz="1500">
              <a:latin typeface="Garamond" panose="02020404030301010803"/>
            </a:endParaRPr>
          </a:p>
          <a:p>
            <a:pPr marL="36830" indent="0">
              <a:lnSpc>
                <a:spcPct val="90000"/>
              </a:lnSpc>
              <a:buNone/>
            </a:pPr>
            <a:endParaRPr lang="en-US" sz="1500">
              <a:latin typeface="Berlin Sans FB" panose="020E0602020502020306" pitchFamily="34" charset="0"/>
            </a:endParaRPr>
          </a:p>
          <a:p>
            <a:pPr>
              <a:lnSpc>
                <a:spcPct val="90000"/>
              </a:lnSpc>
            </a:pPr>
            <a:endParaRPr lang="en-US" sz="1500"/>
          </a:p>
        </p:txBody>
      </p:sp>
      <p:pic>
        <p:nvPicPr>
          <p:cNvPr id="3" name="Picture 3" descr="Qr code&#10;&#10;Description automatically generated">
            <a:extLst>
              <a:ext uri="{FF2B5EF4-FFF2-40B4-BE49-F238E27FC236}">
                <a16:creationId xmlns:a16="http://schemas.microsoft.com/office/drawing/2014/main" id="{940E9397-D883-4C76-934F-1D347453B0F4}"/>
              </a:ext>
            </a:extLst>
          </p:cNvPr>
          <p:cNvPicPr>
            <a:picLocks noChangeAspect="1"/>
          </p:cNvPicPr>
          <p:nvPr/>
        </p:nvPicPr>
        <p:blipFill rotWithShape="1">
          <a:blip r:embed="rId7"/>
          <a:srcRect l="10920" t="9826" r="9195" b="8092"/>
          <a:stretch/>
        </p:blipFill>
        <p:spPr>
          <a:xfrm>
            <a:off x="9310776" y="4415286"/>
            <a:ext cx="1722988" cy="1763485"/>
          </a:xfrm>
          <a:prstGeom prst="rect">
            <a:avLst/>
          </a:prstGeom>
        </p:spPr>
      </p:pic>
      <p:sp>
        <p:nvSpPr>
          <p:cNvPr id="4" name="TextBox 3">
            <a:extLst>
              <a:ext uri="{FF2B5EF4-FFF2-40B4-BE49-F238E27FC236}">
                <a16:creationId xmlns:a16="http://schemas.microsoft.com/office/drawing/2014/main" id="{C823F9D9-8F08-4CBB-AC66-33F45915397D}"/>
              </a:ext>
            </a:extLst>
          </p:cNvPr>
          <p:cNvSpPr txBox="1"/>
          <p:nvPr/>
        </p:nvSpPr>
        <p:spPr>
          <a:xfrm>
            <a:off x="6464060" y="4681268"/>
            <a:ext cx="2743200"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a:solidFill>
                  <a:srgbClr val="262626"/>
                </a:solidFill>
                <a:latin typeface="Berlin Sans FB"/>
                <a:cs typeface="Arial"/>
              </a:rPr>
              <a:t>Link to Google Doc where you can type in your answer:</a:t>
            </a:r>
            <a:r>
              <a:rPr lang="en-US" sz="2200">
                <a:latin typeface="Berlin Sans FB"/>
                <a:cs typeface="Arial"/>
              </a:rPr>
              <a:t>​</a:t>
            </a:r>
            <a:endParaRPr lang="en-US" sz="2200"/>
          </a:p>
        </p:txBody>
      </p:sp>
    </p:spTree>
    <p:extLst>
      <p:ext uri="{BB962C8B-B14F-4D97-AF65-F5344CB8AC3E}">
        <p14:creationId xmlns:p14="http://schemas.microsoft.com/office/powerpoint/2010/main" val="3448296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7" name="Picture 46">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48" name="Rectangle 47">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49" name="Picture 48">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0" name="Picture 49">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r>
              <a:rPr lang="en-US">
                <a:latin typeface="Berlin Sans FB"/>
              </a:rPr>
              <a:t>Resources</a:t>
            </a:r>
            <a:endParaRPr lang="en-US">
              <a:latin typeface="Berlin Sans FB" panose="020E0602020502020306" pitchFamily="34" charset="0"/>
            </a:endParaRPr>
          </a:p>
        </p:txBody>
      </p:sp>
      <p:sp>
        <p:nvSpPr>
          <p:cNvPr id="52" name="Rectangle 51">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6"/>
          <a:srcRect l="30605" r="31218" b="1"/>
          <a:stretch/>
        </p:blipFill>
        <p:spPr>
          <a:xfrm>
            <a:off x="1412683" y="1410208"/>
            <a:ext cx="3876801" cy="3858780"/>
          </a:xfrm>
          <a:prstGeom prst="rect">
            <a:avLst/>
          </a:prstGeom>
        </p:spPr>
      </p:pic>
      <p:cxnSp>
        <p:nvCxnSpPr>
          <p:cNvPr id="54" name="Straight Connector 53">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36903" y="2556932"/>
            <a:ext cx="4687165" cy="1550521"/>
          </a:xfrm>
        </p:spPr>
        <p:txBody>
          <a:bodyPr>
            <a:normAutofit/>
          </a:bodyPr>
          <a:lstStyle/>
          <a:p>
            <a:pPr marL="36830" indent="0">
              <a:lnSpc>
                <a:spcPct val="90000"/>
              </a:lnSpc>
              <a:buNone/>
            </a:pPr>
            <a:r>
              <a:rPr lang="en-US">
                <a:latin typeface="Berlin Sans FB"/>
                <a:hlinkClick r:id="rId7"/>
              </a:rPr>
              <a:t>Handout</a:t>
            </a:r>
            <a:r>
              <a:rPr lang="en-US">
                <a:latin typeface="Berlin Sans FB"/>
              </a:rPr>
              <a:t> describing the grant application process.</a:t>
            </a:r>
          </a:p>
          <a:p>
            <a:pPr marL="36830" lvl="0" indent="0">
              <a:lnSpc>
                <a:spcPct val="90000"/>
              </a:lnSpc>
              <a:buNone/>
            </a:pPr>
            <a:endParaRPr lang="en-US" sz="1900">
              <a:latin typeface="Berlin Sans FB" panose="020E0602020502020306" pitchFamily="34" charset="0"/>
            </a:endParaRPr>
          </a:p>
          <a:p>
            <a:pPr marL="36830" indent="0">
              <a:lnSpc>
                <a:spcPct val="90000"/>
              </a:lnSpc>
              <a:buNone/>
            </a:pPr>
            <a:endParaRPr lang="en-US" sz="1900">
              <a:latin typeface="Berlin Sans FB"/>
            </a:endParaRPr>
          </a:p>
          <a:p>
            <a:pPr marL="36830" indent="0">
              <a:lnSpc>
                <a:spcPct val="90000"/>
              </a:lnSpc>
              <a:buNone/>
            </a:pPr>
            <a:endParaRPr lang="en-US" sz="1900">
              <a:latin typeface="Berlin Sans FB" panose="020E0602020502020306" pitchFamily="34" charset="0"/>
            </a:endParaRPr>
          </a:p>
          <a:p>
            <a:pPr marL="36830" lvl="0" indent="0">
              <a:lnSpc>
                <a:spcPct val="90000"/>
              </a:lnSpc>
              <a:buNone/>
            </a:pPr>
            <a:endParaRPr lang="en-US" sz="1900">
              <a:latin typeface="Berlin Sans FB"/>
            </a:endParaRPr>
          </a:p>
        </p:txBody>
      </p:sp>
      <p:sp>
        <p:nvSpPr>
          <p:cNvPr id="3" name="Content Placeholder 2">
            <a:extLst>
              <a:ext uri="{FF2B5EF4-FFF2-40B4-BE49-F238E27FC236}">
                <a16:creationId xmlns:a16="http://schemas.microsoft.com/office/drawing/2014/main" id="{F735F24F-3519-4D37-9164-D194C3BFB6E1}"/>
              </a:ext>
            </a:extLst>
          </p:cNvPr>
          <p:cNvSpPr txBox="1">
            <a:spLocks/>
          </p:cNvSpPr>
          <p:nvPr/>
        </p:nvSpPr>
        <p:spPr>
          <a:xfrm>
            <a:off x="8230887" y="5771708"/>
            <a:ext cx="1711052" cy="51535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6830" indent="0">
              <a:lnSpc>
                <a:spcPct val="90000"/>
              </a:lnSpc>
              <a:buNone/>
            </a:pPr>
            <a:r>
              <a:rPr lang="en-US" sz="1900">
                <a:latin typeface="Berlin Sans FB"/>
              </a:rPr>
              <a:t>Twitter</a:t>
            </a:r>
            <a:endParaRPr lang="en-US"/>
          </a:p>
          <a:p>
            <a:pPr marL="36830" indent="0">
              <a:lnSpc>
                <a:spcPct val="90000"/>
              </a:lnSpc>
              <a:buFont typeface="Arial"/>
              <a:buNone/>
            </a:pPr>
            <a:endParaRPr lang="en-US" sz="1900">
              <a:latin typeface="Berlin Sans FB" panose="020E0602020502020306" pitchFamily="34" charset="0"/>
            </a:endParaRPr>
          </a:p>
        </p:txBody>
      </p:sp>
      <p:sp>
        <p:nvSpPr>
          <p:cNvPr id="17" name="Content Placeholder 2">
            <a:extLst>
              <a:ext uri="{FF2B5EF4-FFF2-40B4-BE49-F238E27FC236}">
                <a16:creationId xmlns:a16="http://schemas.microsoft.com/office/drawing/2014/main" id="{3589C827-E399-4254-9776-0712E4C60816}"/>
              </a:ext>
            </a:extLst>
          </p:cNvPr>
          <p:cNvSpPr txBox="1">
            <a:spLocks/>
          </p:cNvSpPr>
          <p:nvPr/>
        </p:nvSpPr>
        <p:spPr>
          <a:xfrm>
            <a:off x="10099944" y="5757331"/>
            <a:ext cx="1020939" cy="51535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6830" indent="0">
              <a:lnSpc>
                <a:spcPct val="90000"/>
              </a:lnSpc>
              <a:buNone/>
            </a:pPr>
            <a:r>
              <a:rPr lang="en-US" sz="1900">
                <a:latin typeface="Berlin Sans FB"/>
              </a:rPr>
              <a:t>Moodle</a:t>
            </a:r>
            <a:endParaRPr lang="en-US"/>
          </a:p>
          <a:p>
            <a:pPr marL="36830" indent="0">
              <a:lnSpc>
                <a:spcPct val="90000"/>
              </a:lnSpc>
              <a:buFont typeface="Arial"/>
              <a:buNone/>
            </a:pPr>
            <a:endParaRPr lang="en-US" sz="1900">
              <a:latin typeface="Berlin Sans FB" panose="020E0602020502020306" pitchFamily="34" charset="0"/>
            </a:endParaRPr>
          </a:p>
        </p:txBody>
      </p:sp>
      <p:pic>
        <p:nvPicPr>
          <p:cNvPr id="6" name="Picture 6" descr="Qr code&#10;&#10;Description automatically generated">
            <a:extLst>
              <a:ext uri="{FF2B5EF4-FFF2-40B4-BE49-F238E27FC236}">
                <a16:creationId xmlns:a16="http://schemas.microsoft.com/office/drawing/2014/main" id="{0B686905-53F3-4422-9474-FF4A1D9BD781}"/>
              </a:ext>
            </a:extLst>
          </p:cNvPr>
          <p:cNvPicPr>
            <a:picLocks noChangeAspect="1"/>
          </p:cNvPicPr>
          <p:nvPr/>
        </p:nvPicPr>
        <p:blipFill>
          <a:blip r:embed="rId8"/>
          <a:stretch>
            <a:fillRect/>
          </a:stretch>
        </p:blipFill>
        <p:spPr>
          <a:xfrm>
            <a:off x="5960852" y="4257136"/>
            <a:ext cx="1564257" cy="1549880"/>
          </a:xfrm>
          <a:prstGeom prst="rect">
            <a:avLst/>
          </a:prstGeom>
        </p:spPr>
      </p:pic>
      <p:sp>
        <p:nvSpPr>
          <p:cNvPr id="7" name="TextBox 6">
            <a:extLst>
              <a:ext uri="{FF2B5EF4-FFF2-40B4-BE49-F238E27FC236}">
                <a16:creationId xmlns:a16="http://schemas.microsoft.com/office/drawing/2014/main" id="{147C9176-1B15-475D-9FFA-3D8350FAC54C}"/>
              </a:ext>
            </a:extLst>
          </p:cNvPr>
          <p:cNvSpPr txBox="1"/>
          <p:nvPr/>
        </p:nvSpPr>
        <p:spPr>
          <a:xfrm>
            <a:off x="6032740" y="3056626"/>
            <a:ext cx="5244859" cy="11079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rgbClr val="262626"/>
                </a:solidFill>
                <a:latin typeface="Berlin Sans FB"/>
              </a:rPr>
              <a:t>​</a:t>
            </a:r>
          </a:p>
          <a:p>
            <a:r>
              <a:rPr lang="en-US" sz="2400">
                <a:solidFill>
                  <a:srgbClr val="262626"/>
                </a:solidFill>
                <a:latin typeface="Berlin Sans FB"/>
              </a:rPr>
              <a:t>Follow the project and continue to give feedback on </a:t>
            </a:r>
            <a:r>
              <a:rPr lang="en-US" sz="2400" u="sng">
                <a:solidFill>
                  <a:srgbClr val="0070C0"/>
                </a:solidFill>
                <a:latin typeface="Berlin Sans FB"/>
                <a:hlinkClick r:id="rId9"/>
              </a:rPr>
              <a:t>Twitter</a:t>
            </a:r>
            <a:r>
              <a:rPr lang="en-US" sz="2400">
                <a:solidFill>
                  <a:srgbClr val="262626"/>
                </a:solidFill>
                <a:latin typeface="Berlin Sans FB"/>
              </a:rPr>
              <a:t> and </a:t>
            </a:r>
            <a:r>
              <a:rPr lang="en-US" sz="2400" u="sng">
                <a:solidFill>
                  <a:srgbClr val="0070C0"/>
                </a:solidFill>
                <a:latin typeface="Berlin Sans FB"/>
                <a:hlinkClick r:id="rId10"/>
              </a:rPr>
              <a:t>Moodle</a:t>
            </a:r>
            <a:r>
              <a:rPr lang="en-US" sz="2400">
                <a:solidFill>
                  <a:srgbClr val="262626"/>
                </a:solidFill>
                <a:latin typeface="Berlin Sans FB"/>
              </a:rPr>
              <a:t>!</a:t>
            </a:r>
            <a:r>
              <a:rPr lang="en-US" sz="2400">
                <a:latin typeface="Berlin Sans FB"/>
              </a:rPr>
              <a:t>​</a:t>
            </a:r>
          </a:p>
        </p:txBody>
      </p:sp>
      <p:pic>
        <p:nvPicPr>
          <p:cNvPr id="8" name="Picture 8" descr="Qr code&#10;&#10;Description automatically generated">
            <a:extLst>
              <a:ext uri="{FF2B5EF4-FFF2-40B4-BE49-F238E27FC236}">
                <a16:creationId xmlns:a16="http://schemas.microsoft.com/office/drawing/2014/main" id="{651C93E4-FE7F-43E2-8E3C-F6C3D0E55F9E}"/>
              </a:ext>
            </a:extLst>
          </p:cNvPr>
          <p:cNvPicPr>
            <a:picLocks noChangeAspect="1"/>
          </p:cNvPicPr>
          <p:nvPr/>
        </p:nvPicPr>
        <p:blipFill>
          <a:blip r:embed="rId11"/>
          <a:stretch>
            <a:fillRect/>
          </a:stretch>
        </p:blipFill>
        <p:spPr>
          <a:xfrm>
            <a:off x="8045570" y="4343399"/>
            <a:ext cx="1420484" cy="1463616"/>
          </a:xfrm>
          <a:prstGeom prst="rect">
            <a:avLst/>
          </a:prstGeom>
        </p:spPr>
      </p:pic>
      <p:sp>
        <p:nvSpPr>
          <p:cNvPr id="21" name="Content Placeholder 2">
            <a:extLst>
              <a:ext uri="{FF2B5EF4-FFF2-40B4-BE49-F238E27FC236}">
                <a16:creationId xmlns:a16="http://schemas.microsoft.com/office/drawing/2014/main" id="{34BD4BD7-350D-453E-990B-D2A77E0C3710}"/>
              </a:ext>
            </a:extLst>
          </p:cNvPr>
          <p:cNvSpPr txBox="1">
            <a:spLocks/>
          </p:cNvSpPr>
          <p:nvPr/>
        </p:nvSpPr>
        <p:spPr>
          <a:xfrm>
            <a:off x="6189301" y="5771706"/>
            <a:ext cx="1711052" cy="51535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36830" indent="0">
              <a:lnSpc>
                <a:spcPct val="90000"/>
              </a:lnSpc>
              <a:buNone/>
            </a:pPr>
            <a:r>
              <a:rPr lang="en-US" sz="1900">
                <a:latin typeface="Berlin Sans FB"/>
              </a:rPr>
              <a:t>Handout</a:t>
            </a:r>
            <a:endParaRPr lang="en-US"/>
          </a:p>
          <a:p>
            <a:pPr marL="36830" indent="0">
              <a:lnSpc>
                <a:spcPct val="90000"/>
              </a:lnSpc>
              <a:buFont typeface="Arial"/>
              <a:buNone/>
            </a:pPr>
            <a:endParaRPr lang="en-US" sz="1900">
              <a:latin typeface="Berlin Sans FB" panose="020E0602020502020306" pitchFamily="34" charset="0"/>
            </a:endParaRPr>
          </a:p>
        </p:txBody>
      </p:sp>
      <p:pic>
        <p:nvPicPr>
          <p:cNvPr id="9" name="Picture 9" descr="Qr code&#10;&#10;Description automatically generated">
            <a:extLst>
              <a:ext uri="{FF2B5EF4-FFF2-40B4-BE49-F238E27FC236}">
                <a16:creationId xmlns:a16="http://schemas.microsoft.com/office/drawing/2014/main" id="{CDB59313-2B9E-4933-B6D5-0CCFCDFD21C3}"/>
              </a:ext>
            </a:extLst>
          </p:cNvPr>
          <p:cNvPicPr>
            <a:picLocks noChangeAspect="1"/>
          </p:cNvPicPr>
          <p:nvPr/>
        </p:nvPicPr>
        <p:blipFill>
          <a:blip r:embed="rId12"/>
          <a:stretch>
            <a:fillRect/>
          </a:stretch>
        </p:blipFill>
        <p:spPr>
          <a:xfrm>
            <a:off x="9885872" y="4343399"/>
            <a:ext cx="1492370" cy="1463616"/>
          </a:xfrm>
          <a:prstGeom prst="rect">
            <a:avLst/>
          </a:prstGeom>
        </p:spPr>
      </p:pic>
    </p:spTree>
    <p:extLst>
      <p:ext uri="{BB962C8B-B14F-4D97-AF65-F5344CB8AC3E}">
        <p14:creationId xmlns:p14="http://schemas.microsoft.com/office/powerpoint/2010/main" val="1448565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42156184-C35E-40FF-9C64-B7F0FF61C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FE584079-BD13-4EFC-9B7D-BB620B5E70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1" y="484632"/>
            <a:ext cx="11222737" cy="1479635"/>
          </a:xfrm>
          <a:prstGeom prst="rect">
            <a:avLst/>
          </a:prstGeom>
          <a:solidFill>
            <a:schemeClr val="bg1"/>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7CB224-08ED-4F12-B7F9-F4E19521C6DD}"/>
              </a:ext>
            </a:extLst>
          </p:cNvPr>
          <p:cNvSpPr>
            <a:spLocks noGrp="1"/>
          </p:cNvSpPr>
          <p:nvPr>
            <p:ph type="title"/>
          </p:nvPr>
        </p:nvSpPr>
        <p:spPr>
          <a:xfrm>
            <a:off x="804421" y="796374"/>
            <a:ext cx="10583158" cy="880027"/>
          </a:xfrm>
        </p:spPr>
        <p:txBody>
          <a:bodyPr>
            <a:normAutofit/>
          </a:bodyPr>
          <a:lstStyle/>
          <a:p>
            <a:r>
              <a:rPr lang="en-US">
                <a:ln>
                  <a:solidFill>
                    <a:prstClr val="black">
                      <a:lumMod val="75000"/>
                      <a:lumOff val="25000"/>
                      <a:alpha val="10000"/>
                    </a:prstClr>
                  </a:solidFill>
                </a:ln>
                <a:solidFill>
                  <a:schemeClr val="tx2"/>
                </a:solidFill>
                <a:latin typeface="Berlin Sans FB" panose="020E0602020502020306" pitchFamily="34" charset="0"/>
              </a:rPr>
              <a:t>Acknowledgement</a:t>
            </a:r>
            <a:endParaRPr lang="en-US">
              <a:solidFill>
                <a:schemeClr val="tx2"/>
              </a:solidFill>
              <a:latin typeface="Berlin Sans FB" panose="020E0602020502020306" pitchFamily="34" charset="0"/>
            </a:endParaRPr>
          </a:p>
        </p:txBody>
      </p:sp>
      <p:sp>
        <p:nvSpPr>
          <p:cNvPr id="22" name="Rectangle 11">
            <a:extLst>
              <a:ext uri="{FF2B5EF4-FFF2-40B4-BE49-F238E27FC236}">
                <a16:creationId xmlns:a16="http://schemas.microsoft.com/office/drawing/2014/main" id="{5C7053FF-8E4D-4155-86CE-50A72DCD3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747" y="648377"/>
            <a:ext cx="10890504"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3" name="Rectangle 13">
            <a:extLst>
              <a:ext uri="{FF2B5EF4-FFF2-40B4-BE49-F238E27FC236}">
                <a16:creationId xmlns:a16="http://schemas.microsoft.com/office/drawing/2014/main" id="{D42F442A-E722-4FA8-8DA6-41899E8842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12192000" cy="4572000"/>
          </a:xfrm>
          <a:prstGeom prst="rect">
            <a:avLst/>
          </a:prstGeom>
          <a:solidFill>
            <a:schemeClr val="tx2">
              <a:lumMod val="90000"/>
              <a:lumOff val="10000"/>
            </a:schemeClr>
          </a:soli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428911-F815-4C2B-A2F7-FFD1695AFF29}"/>
              </a:ext>
            </a:extLst>
          </p:cNvPr>
          <p:cNvSpPr>
            <a:spLocks noGrp="1"/>
          </p:cNvSpPr>
          <p:nvPr>
            <p:ph idx="1"/>
          </p:nvPr>
        </p:nvSpPr>
        <p:spPr>
          <a:xfrm>
            <a:off x="576534" y="2698520"/>
            <a:ext cx="11125194" cy="3766819"/>
          </a:xfrm>
        </p:spPr>
        <p:txBody>
          <a:bodyPr vert="horz" lIns="91440" tIns="45720" rIns="91440" bIns="45720" rtlCol="0">
            <a:normAutofit/>
          </a:bodyPr>
          <a:lstStyle/>
          <a:p>
            <a:pPr marL="0" indent="0">
              <a:lnSpc>
                <a:spcPct val="90000"/>
              </a:lnSpc>
              <a:spcBef>
                <a:spcPts val="0"/>
              </a:spcBef>
              <a:buNone/>
            </a:pPr>
            <a:r>
              <a:rPr lang="en-US">
                <a:ln>
                  <a:solidFill>
                    <a:prstClr val="black">
                      <a:lumMod val="75000"/>
                      <a:lumOff val="25000"/>
                      <a:alpha val="10000"/>
                    </a:prstClr>
                  </a:solidFill>
                </a:ln>
                <a:solidFill>
                  <a:schemeClr val="bg1"/>
                </a:solidFill>
                <a:latin typeface="Berlin Sans FB"/>
                <a:ea typeface="+mn-lt"/>
                <a:cs typeface="+mn-lt"/>
              </a:rPr>
              <a:t>This project was made possible in part by the </a:t>
            </a:r>
            <a:r>
              <a:rPr lang="en-US">
                <a:ln>
                  <a:solidFill>
                    <a:prstClr val="black">
                      <a:lumMod val="75000"/>
                      <a:lumOff val="25000"/>
                      <a:alpha val="10000"/>
                    </a:prstClr>
                  </a:solidFill>
                </a:ln>
                <a:solidFill>
                  <a:schemeClr val="bg1"/>
                </a:solidFill>
                <a:latin typeface="Berlin Sans FB"/>
                <a:ea typeface="+mn-lt"/>
                <a:cs typeface="+mn-lt"/>
                <a:hlinkClick r:id="rId3">
                  <a:extLst>
                    <a:ext uri="{A12FA001-AC4F-418D-AE19-62706E023703}">
                      <ahyp:hlinkClr xmlns:ahyp="http://schemas.microsoft.com/office/drawing/2018/hyperlinkcolor" val="tx"/>
                    </a:ext>
                  </a:extLst>
                </a:hlinkClick>
              </a:rPr>
              <a:t>Institute of Museum and Library Services</a:t>
            </a:r>
            <a:r>
              <a:rPr lang="en-US">
                <a:ln>
                  <a:solidFill>
                    <a:prstClr val="black">
                      <a:lumMod val="75000"/>
                      <a:lumOff val="25000"/>
                      <a:alpha val="10000"/>
                    </a:prstClr>
                  </a:solidFill>
                </a:ln>
                <a:solidFill>
                  <a:schemeClr val="bg1"/>
                </a:solidFill>
                <a:latin typeface="Berlin Sans FB"/>
                <a:ea typeface="+mn-lt"/>
                <a:cs typeface="+mn-lt"/>
              </a:rPr>
              <a:t> LG-246348-OLS-20. </a:t>
            </a:r>
            <a:br>
              <a:rPr lang="en-US">
                <a:ln>
                  <a:solidFill>
                    <a:prstClr val="black">
                      <a:lumMod val="75000"/>
                      <a:lumOff val="25000"/>
                      <a:alpha val="10000"/>
                    </a:prstClr>
                  </a:solidFill>
                </a:ln>
                <a:latin typeface="Berlin Sans FB" panose="020E0602020502020306" pitchFamily="34" charset="0"/>
                <a:ea typeface="+mn-lt"/>
                <a:cs typeface="+mn-lt"/>
              </a:rPr>
            </a:br>
            <a:endParaRPr lang="en-US">
              <a:ln>
                <a:solidFill>
                  <a:prstClr val="black">
                    <a:lumMod val="75000"/>
                    <a:lumOff val="25000"/>
                    <a:alpha val="10000"/>
                  </a:prstClr>
                </a:solidFill>
              </a:ln>
              <a:solidFill>
                <a:schemeClr val="bg1"/>
              </a:solidFill>
              <a:latin typeface="Berlin Sans FB" panose="020E0602020502020306" pitchFamily="34" charset="0"/>
              <a:ea typeface="+mn-lt"/>
              <a:cs typeface="+mn-lt"/>
            </a:endParaRPr>
          </a:p>
          <a:p>
            <a:pPr marL="0" indent="0">
              <a:lnSpc>
                <a:spcPct val="90000"/>
              </a:lnSpc>
              <a:spcBef>
                <a:spcPts val="0"/>
              </a:spcBef>
              <a:buNone/>
            </a:pPr>
            <a:r>
              <a:rPr lang="en-US">
                <a:ln>
                  <a:solidFill>
                    <a:prstClr val="black">
                      <a:lumMod val="75000"/>
                      <a:lumOff val="25000"/>
                      <a:alpha val="10000"/>
                    </a:prstClr>
                  </a:solidFill>
                </a:ln>
                <a:solidFill>
                  <a:schemeClr val="bg1"/>
                </a:solidFill>
                <a:latin typeface="Berlin Sans FB"/>
                <a:ea typeface="+mn-lt"/>
                <a:cs typeface="+mn-lt"/>
              </a:rPr>
              <a:t>The Institute of Museum and Library Services is the primary source of federal support for the nation's libraries and museums. We advance, support, and empower America’s museums, libraries, and related organizations through grantmaking, research, and policy development. Our vision is a nation where museums and libraries work together to transform the lives of individuals and communities. To learn more, visit </a:t>
            </a:r>
            <a:r>
              <a:rPr lang="en-US">
                <a:ln>
                  <a:solidFill>
                    <a:prstClr val="black">
                      <a:lumMod val="75000"/>
                      <a:lumOff val="25000"/>
                      <a:alpha val="10000"/>
                    </a:prstClr>
                  </a:solidFill>
                </a:ln>
                <a:solidFill>
                  <a:schemeClr val="bg1"/>
                </a:solidFill>
                <a:latin typeface="Berlin Sans FB"/>
                <a:ea typeface="+mn-lt"/>
                <a:cs typeface="+mn-lt"/>
                <a:hlinkClick r:id="rId4">
                  <a:extLst>
                    <a:ext uri="{A12FA001-AC4F-418D-AE19-62706E023703}">
                      <ahyp:hlinkClr xmlns:ahyp="http://schemas.microsoft.com/office/drawing/2018/hyperlinkcolor" val="tx"/>
                    </a:ext>
                  </a:extLst>
                </a:hlinkClick>
              </a:rPr>
              <a:t>www.imls.gov</a:t>
            </a:r>
            <a:r>
              <a:rPr lang="en-US">
                <a:ln>
                  <a:solidFill>
                    <a:prstClr val="black">
                      <a:lumMod val="75000"/>
                      <a:lumOff val="25000"/>
                      <a:alpha val="10000"/>
                    </a:prstClr>
                  </a:solidFill>
                </a:ln>
                <a:solidFill>
                  <a:schemeClr val="bg1"/>
                </a:solidFill>
                <a:latin typeface="Berlin Sans FB"/>
                <a:ea typeface="+mn-lt"/>
                <a:cs typeface="+mn-lt"/>
              </a:rPr>
              <a:t> and follow us on </a:t>
            </a:r>
            <a:r>
              <a:rPr lang="en-US">
                <a:ln>
                  <a:solidFill>
                    <a:prstClr val="black">
                      <a:lumMod val="75000"/>
                      <a:lumOff val="25000"/>
                      <a:alpha val="10000"/>
                    </a:prstClr>
                  </a:solidFill>
                </a:ln>
                <a:solidFill>
                  <a:schemeClr val="bg1"/>
                </a:solidFill>
                <a:latin typeface="Berlin Sans FB"/>
                <a:ea typeface="+mn-lt"/>
                <a:cs typeface="+mn-lt"/>
                <a:hlinkClick r:id="rId5">
                  <a:extLst>
                    <a:ext uri="{A12FA001-AC4F-418D-AE19-62706E023703}">
                      <ahyp:hlinkClr xmlns:ahyp="http://schemas.microsoft.com/office/drawing/2018/hyperlinkcolor" val="tx"/>
                    </a:ext>
                  </a:extLst>
                </a:hlinkClick>
              </a:rPr>
              <a:t>Facebook</a:t>
            </a:r>
            <a:r>
              <a:rPr lang="en-US">
                <a:ln>
                  <a:solidFill>
                    <a:prstClr val="black">
                      <a:lumMod val="75000"/>
                      <a:lumOff val="25000"/>
                      <a:alpha val="10000"/>
                    </a:prstClr>
                  </a:solidFill>
                </a:ln>
                <a:solidFill>
                  <a:schemeClr val="bg1"/>
                </a:solidFill>
                <a:latin typeface="Berlin Sans FB"/>
                <a:ea typeface="+mn-lt"/>
                <a:cs typeface="+mn-lt"/>
              </a:rPr>
              <a:t> and </a:t>
            </a:r>
            <a:r>
              <a:rPr lang="en-US">
                <a:ln>
                  <a:solidFill>
                    <a:prstClr val="black">
                      <a:lumMod val="75000"/>
                      <a:lumOff val="25000"/>
                      <a:alpha val="10000"/>
                    </a:prstClr>
                  </a:solidFill>
                </a:ln>
                <a:solidFill>
                  <a:schemeClr val="bg1"/>
                </a:solidFill>
                <a:latin typeface="Berlin Sans FB"/>
                <a:ea typeface="+mn-lt"/>
                <a:cs typeface="+mn-lt"/>
                <a:hlinkClick r:id="rId6">
                  <a:extLst>
                    <a:ext uri="{A12FA001-AC4F-418D-AE19-62706E023703}">
                      <ahyp:hlinkClr xmlns:ahyp="http://schemas.microsoft.com/office/drawing/2018/hyperlinkcolor" val="tx"/>
                    </a:ext>
                  </a:extLst>
                </a:hlinkClick>
              </a:rPr>
              <a:t>Twitter</a:t>
            </a:r>
            <a:r>
              <a:rPr lang="en-US">
                <a:ln>
                  <a:solidFill>
                    <a:prstClr val="black">
                      <a:lumMod val="75000"/>
                      <a:lumOff val="25000"/>
                      <a:alpha val="10000"/>
                    </a:prstClr>
                  </a:solidFill>
                </a:ln>
                <a:solidFill>
                  <a:schemeClr val="bg1"/>
                </a:solidFill>
                <a:latin typeface="Berlin Sans FB"/>
                <a:ea typeface="+mn-lt"/>
                <a:cs typeface="+mn-lt"/>
              </a:rPr>
              <a:t>. </a:t>
            </a:r>
            <a:br>
              <a:rPr lang="en-US" sz="2000">
                <a:ln>
                  <a:solidFill>
                    <a:prstClr val="black">
                      <a:lumMod val="75000"/>
                      <a:lumOff val="25000"/>
                      <a:alpha val="10000"/>
                    </a:prstClr>
                  </a:solidFill>
                </a:ln>
                <a:latin typeface="Berlin Sans FB" panose="020E0602020502020306" pitchFamily="34" charset="0"/>
                <a:ea typeface="+mn-lt"/>
                <a:cs typeface="+mn-lt"/>
              </a:rPr>
            </a:br>
            <a:endParaRPr lang="en-US" sz="2000">
              <a:ln>
                <a:solidFill>
                  <a:prstClr val="black">
                    <a:lumMod val="75000"/>
                    <a:lumOff val="25000"/>
                    <a:alpha val="10000"/>
                  </a:prstClr>
                </a:solidFill>
              </a:ln>
              <a:solidFill>
                <a:schemeClr val="bg1"/>
              </a:solidFill>
              <a:latin typeface="Berlin Sans FB" panose="020E0602020502020306" pitchFamily="34" charset="0"/>
              <a:ea typeface="+mn-lt"/>
              <a:cs typeface="+mn-lt"/>
            </a:endParaRPr>
          </a:p>
        </p:txBody>
      </p:sp>
    </p:spTree>
    <p:extLst>
      <p:ext uri="{BB962C8B-B14F-4D97-AF65-F5344CB8AC3E}">
        <p14:creationId xmlns:p14="http://schemas.microsoft.com/office/powerpoint/2010/main" val="1509618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0DB11-4C26-4B83-ADDD-CEC2A0F5380F}"/>
              </a:ext>
            </a:extLst>
          </p:cNvPr>
          <p:cNvSpPr>
            <a:spLocks noGrp="1"/>
          </p:cNvSpPr>
          <p:nvPr>
            <p:ph type="title"/>
          </p:nvPr>
        </p:nvSpPr>
        <p:spPr/>
        <p:txBody>
          <a:bodyPr/>
          <a:lstStyle/>
          <a:p>
            <a:r>
              <a:rPr lang="en-US" dirty="0"/>
              <a:t>License</a:t>
            </a:r>
          </a:p>
        </p:txBody>
      </p:sp>
      <p:sp>
        <p:nvSpPr>
          <p:cNvPr id="3" name="Content Placeholder 2">
            <a:extLst>
              <a:ext uri="{FF2B5EF4-FFF2-40B4-BE49-F238E27FC236}">
                <a16:creationId xmlns:a16="http://schemas.microsoft.com/office/drawing/2014/main" id="{4A32C202-A79D-446E-93FF-7FBB0E7BE3BE}"/>
              </a:ext>
            </a:extLst>
          </p:cNvPr>
          <p:cNvSpPr>
            <a:spLocks noGrp="1"/>
          </p:cNvSpPr>
          <p:nvPr>
            <p:ph idx="1"/>
          </p:nvPr>
        </p:nvSpPr>
        <p:spPr/>
        <p:txBody>
          <a:bodyPr/>
          <a:lstStyle/>
          <a:p>
            <a:r>
              <a:rPr lang="en-US" dirty="0">
                <a:ea typeface="+mn-lt"/>
                <a:cs typeface="+mn-lt"/>
                <a:hlinkClick r:id="rId2"/>
              </a:rPr>
              <a:t>Open Lifelong Learning </a:t>
            </a:r>
            <a:r>
              <a:rPr lang="en-US" dirty="0">
                <a:ea typeface="+mn-lt"/>
                <a:cs typeface="+mn-lt"/>
              </a:rPr>
              <a:t>© 2021 by Marla Lobley, Kathy </a:t>
            </a:r>
            <a:r>
              <a:rPr lang="en-US" dirty="0" err="1">
                <a:ea typeface="+mn-lt"/>
                <a:cs typeface="+mn-lt"/>
              </a:rPr>
              <a:t>Essmiller</a:t>
            </a:r>
            <a:r>
              <a:rPr lang="en-US" dirty="0">
                <a:ea typeface="+mn-lt"/>
                <a:cs typeface="+mn-lt"/>
              </a:rPr>
              <a:t>, Sharon Riley, Caitlin Kelley, Gbemisola Ale is licensed under </a:t>
            </a:r>
            <a:r>
              <a:rPr lang="en-US" dirty="0">
                <a:ea typeface="+mn-lt"/>
                <a:cs typeface="+mn-lt"/>
                <a:hlinkClick r:id="rId3"/>
              </a:rPr>
              <a:t>CC BY 4.0</a:t>
            </a:r>
            <a:endParaRPr lang="en-US"/>
          </a:p>
        </p:txBody>
      </p:sp>
    </p:spTree>
    <p:extLst>
      <p:ext uri="{BB962C8B-B14F-4D97-AF65-F5344CB8AC3E}">
        <p14:creationId xmlns:p14="http://schemas.microsoft.com/office/powerpoint/2010/main" val="21800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10" name="Rectangle 110">
            <a:extLst>
              <a:ext uri="{FF2B5EF4-FFF2-40B4-BE49-F238E27FC236}">
                <a16:creationId xmlns:a16="http://schemas.microsoft.com/office/drawing/2014/main" id="{75E66D3F-14EA-4BCD-819B-EEF581746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2">
            <a:extLst>
              <a:ext uri="{FF2B5EF4-FFF2-40B4-BE49-F238E27FC236}">
                <a16:creationId xmlns:a16="http://schemas.microsoft.com/office/drawing/2014/main" id="{D49D3EDE-CC3B-4573-A04B-26F32F1B2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4" name="Picture 113">
              <a:extLst>
                <a:ext uri="{FF2B5EF4-FFF2-40B4-BE49-F238E27FC236}">
                  <a16:creationId xmlns:a16="http://schemas.microsoft.com/office/drawing/2014/main" id="{700D0D4B-CC81-434D-B595-71AA691923B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15" name="Rectangle 114">
              <a:extLst>
                <a:ext uri="{FF2B5EF4-FFF2-40B4-BE49-F238E27FC236}">
                  <a16:creationId xmlns:a16="http://schemas.microsoft.com/office/drawing/2014/main" id="{B8047919-8C66-4EF3-9979-FB7112EB66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6" name="Picture 115">
              <a:extLst>
                <a:ext uri="{FF2B5EF4-FFF2-40B4-BE49-F238E27FC236}">
                  <a16:creationId xmlns:a16="http://schemas.microsoft.com/office/drawing/2014/main" id="{C00195C4-7BCF-469C-A003-AC2F0D2F910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7" name="Picture 116">
              <a:extLst>
                <a:ext uri="{FF2B5EF4-FFF2-40B4-BE49-F238E27FC236}">
                  <a16:creationId xmlns:a16="http://schemas.microsoft.com/office/drawing/2014/main" id="{CEE82425-33CD-4CF1-9623-91BECE687F6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9" name="Title 8">
            <a:extLst>
              <a:ext uri="{FF2B5EF4-FFF2-40B4-BE49-F238E27FC236}">
                <a16:creationId xmlns:a16="http://schemas.microsoft.com/office/drawing/2014/main" id="{30E0A951-0CE1-4FFA-9F87-1271BFD2337F}"/>
              </a:ext>
            </a:extLst>
          </p:cNvPr>
          <p:cNvSpPr>
            <a:spLocks noGrp="1"/>
          </p:cNvSpPr>
          <p:nvPr>
            <p:ph type="title"/>
          </p:nvPr>
        </p:nvSpPr>
        <p:spPr>
          <a:xfrm>
            <a:off x="6094412" y="982132"/>
            <a:ext cx="4802185" cy="1303867"/>
          </a:xfrm>
        </p:spPr>
        <p:txBody>
          <a:bodyPr>
            <a:normAutofit/>
          </a:bodyPr>
          <a:lstStyle/>
          <a:p>
            <a:r>
              <a:rPr lang="en-US">
                <a:solidFill>
                  <a:srgbClr val="262626"/>
                </a:solidFill>
                <a:latin typeface="Berlin Sans FB"/>
              </a:rPr>
              <a:t>What is OER?</a:t>
            </a:r>
          </a:p>
        </p:txBody>
      </p:sp>
      <p:sp>
        <p:nvSpPr>
          <p:cNvPr id="118" name="Rectangle 118">
            <a:extLst>
              <a:ext uri="{FF2B5EF4-FFF2-40B4-BE49-F238E27FC236}">
                <a16:creationId xmlns:a16="http://schemas.microsoft.com/office/drawing/2014/main" id="{DD5289D1-D3B7-4C53-823E-280A79C02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5" descr="Download accessible PDF at link in the 3rd bullet of the slide.">
            <a:extLst>
              <a:ext uri="{FF2B5EF4-FFF2-40B4-BE49-F238E27FC236}">
                <a16:creationId xmlns:a16="http://schemas.microsoft.com/office/drawing/2014/main" id="{64F2C9E0-DF4D-4CA0-8136-D8FBFF2CF69B}"/>
              </a:ext>
            </a:extLst>
          </p:cNvPr>
          <p:cNvPicPr>
            <a:picLocks noChangeAspect="1"/>
          </p:cNvPicPr>
          <p:nvPr/>
        </p:nvPicPr>
        <p:blipFill>
          <a:blip r:embed="rId6"/>
          <a:stretch>
            <a:fillRect/>
          </a:stretch>
        </p:blipFill>
        <p:spPr>
          <a:xfrm>
            <a:off x="1875100" y="1410208"/>
            <a:ext cx="2951966" cy="3858780"/>
          </a:xfrm>
          <a:prstGeom prst="rect">
            <a:avLst/>
          </a:prstGeom>
        </p:spPr>
      </p:pic>
      <p:cxnSp>
        <p:nvCxnSpPr>
          <p:cNvPr id="120" name="Straight Connector 120">
            <a:extLst>
              <a:ext uri="{FF2B5EF4-FFF2-40B4-BE49-F238E27FC236}">
                <a16:creationId xmlns:a16="http://schemas.microsoft.com/office/drawing/2014/main" id="{A456CE10-0EE3-4503-ACF3-1D53A6FDBB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7" name="Content Placeholder 6">
            <a:extLst>
              <a:ext uri="{FF2B5EF4-FFF2-40B4-BE49-F238E27FC236}">
                <a16:creationId xmlns:a16="http://schemas.microsoft.com/office/drawing/2014/main" id="{F709F46B-7AF3-4D11-BF04-3952EDEF5A9C}"/>
              </a:ext>
            </a:extLst>
          </p:cNvPr>
          <p:cNvSpPr>
            <a:spLocks noGrp="1"/>
          </p:cNvSpPr>
          <p:nvPr>
            <p:ph idx="1"/>
          </p:nvPr>
        </p:nvSpPr>
        <p:spPr>
          <a:xfrm>
            <a:off x="6094412" y="2556932"/>
            <a:ext cx="4802184" cy="3318936"/>
          </a:xfrm>
        </p:spPr>
        <p:txBody>
          <a:bodyPr>
            <a:normAutofit/>
          </a:bodyPr>
          <a:lstStyle/>
          <a:p>
            <a:r>
              <a:rPr lang="en-US">
                <a:solidFill>
                  <a:srgbClr val="262626"/>
                </a:solidFill>
                <a:latin typeface="Berlin Sans FB"/>
              </a:rPr>
              <a:t>Openly licensed</a:t>
            </a:r>
          </a:p>
          <a:p>
            <a:pPr>
              <a:buSzPct val="114999"/>
            </a:pPr>
            <a:r>
              <a:rPr lang="en-US">
                <a:solidFill>
                  <a:srgbClr val="262626"/>
                </a:solidFill>
                <a:latin typeface="Berlin Sans FB"/>
              </a:rPr>
              <a:t>Freely available</a:t>
            </a:r>
          </a:p>
          <a:p>
            <a:pPr>
              <a:buSzPct val="114999"/>
            </a:pPr>
            <a:r>
              <a:rPr lang="en-US">
                <a:solidFill>
                  <a:srgbClr val="262626"/>
                </a:solidFill>
                <a:latin typeface="Berlin Sans FB"/>
              </a:rPr>
              <a:t>Learn more at </a:t>
            </a:r>
            <a:r>
              <a:rPr lang="en-US">
                <a:solidFill>
                  <a:srgbClr val="262626"/>
                </a:solidFill>
                <a:latin typeface="Berlin Sans FB"/>
                <a:ea typeface="+mn-lt"/>
                <a:cs typeface="+mn-lt"/>
                <a:hlinkClick r:id="rId7"/>
              </a:rPr>
              <a:t>ocolearnok.org/priorities/open-educational-resources/</a:t>
            </a:r>
            <a:endParaRPr lang="en-US">
              <a:solidFill>
                <a:srgbClr val="262626"/>
              </a:solidFill>
              <a:latin typeface="Berlin Sans FB"/>
            </a:endParaRPr>
          </a:p>
        </p:txBody>
      </p:sp>
    </p:spTree>
    <p:extLst>
      <p:ext uri="{BB962C8B-B14F-4D97-AF65-F5344CB8AC3E}">
        <p14:creationId xmlns:p14="http://schemas.microsoft.com/office/powerpoint/2010/main" val="3065772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9" name="Picture 48">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0" name="Rectangle 49">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2" name="Picture 51">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r>
              <a:rPr lang="en-US">
                <a:latin typeface="Berlin Sans FB"/>
              </a:rPr>
              <a:t>Project Description</a:t>
            </a:r>
          </a:p>
        </p:txBody>
      </p:sp>
      <p:sp>
        <p:nvSpPr>
          <p:cNvPr id="54" name="Rectangle 53">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pen Lifelong Learning logo. A box with a light bulb opening up the top of the box. ">
            <a:extLst>
              <a:ext uri="{FF2B5EF4-FFF2-40B4-BE49-F238E27FC236}">
                <a16:creationId xmlns:a16="http://schemas.microsoft.com/office/drawing/2014/main" id="{22A84141-59DB-4F80-8185-F37C8FF938DE}"/>
              </a:ext>
            </a:extLst>
          </p:cNvPr>
          <p:cNvPicPr>
            <a:picLocks noChangeAspect="1"/>
          </p:cNvPicPr>
          <p:nvPr/>
        </p:nvPicPr>
        <p:blipFill rotWithShape="1">
          <a:blip r:embed="rId6"/>
          <a:srcRect l="31022" r="30801" b="1"/>
          <a:stretch/>
        </p:blipFill>
        <p:spPr>
          <a:xfrm>
            <a:off x="1412683" y="1410208"/>
            <a:ext cx="3876801" cy="3858780"/>
          </a:xfrm>
          <a:prstGeom prst="rect">
            <a:avLst/>
          </a:prstGeom>
        </p:spPr>
      </p:pic>
      <p:cxnSp>
        <p:nvCxnSpPr>
          <p:cNvPr id="56" name="Straight Connector 55">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94412" y="2556932"/>
            <a:ext cx="4802184" cy="3318936"/>
          </a:xfrm>
        </p:spPr>
        <p:txBody>
          <a:bodyPr>
            <a:normAutofit/>
          </a:bodyPr>
          <a:lstStyle/>
          <a:p>
            <a:pPr marL="379730" indent="-342900"/>
            <a:r>
              <a:rPr lang="en-US">
                <a:latin typeface="Berlin Sans FB"/>
                <a:ea typeface="+mn-lt"/>
                <a:cs typeface="+mn-lt"/>
              </a:rPr>
              <a:t>Grant through The Institute of Museum and Library Services (IMLS)</a:t>
            </a:r>
            <a:endParaRPr lang="en-US"/>
          </a:p>
          <a:p>
            <a:pPr marL="379730" indent="-342900">
              <a:buSzPct val="114999"/>
            </a:pPr>
            <a:r>
              <a:rPr lang="en-US">
                <a:latin typeface="Berlin Sans FB"/>
                <a:ea typeface="+mn-lt"/>
                <a:cs typeface="+mn-lt"/>
              </a:rPr>
              <a:t> 3-year research project evaluating an OER’s efficacy in developing lifelong learning competencies</a:t>
            </a:r>
            <a:endParaRPr lang="en-US"/>
          </a:p>
          <a:p>
            <a:pPr marL="379730" indent="-342900">
              <a:buSzPct val="114999"/>
            </a:pPr>
            <a:endParaRPr lang="en-US">
              <a:latin typeface="Berlin Sans FB"/>
              <a:ea typeface="+mn-lt"/>
              <a:cs typeface="+mn-lt"/>
            </a:endParaRPr>
          </a:p>
          <a:p>
            <a:pPr marL="836930" lvl="1">
              <a:buSzPct val="114999"/>
            </a:pPr>
            <a:endParaRPr lang="en-US">
              <a:latin typeface="Berlin Sans FB"/>
              <a:ea typeface="+mn-lt"/>
              <a:cs typeface="+mn-lt"/>
            </a:endParaRPr>
          </a:p>
          <a:p>
            <a:pPr marL="36830" indent="0">
              <a:buSzPct val="114999"/>
              <a:buNone/>
            </a:pPr>
            <a:endParaRPr lang="en-US">
              <a:latin typeface="Berlin Sans FB"/>
            </a:endParaRPr>
          </a:p>
          <a:p>
            <a:endParaRPr lang="en-US">
              <a:latin typeface="Garamond" panose="02020404030301010803"/>
            </a:endParaRPr>
          </a:p>
        </p:txBody>
      </p:sp>
    </p:spTree>
    <p:extLst>
      <p:ext uri="{BB962C8B-B14F-4D97-AF65-F5344CB8AC3E}">
        <p14:creationId xmlns:p14="http://schemas.microsoft.com/office/powerpoint/2010/main" val="1372395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82" name="Picture 8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3" name="Rectangle 8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84" name="Picture 8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85" name="Picture 8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r>
              <a:rPr lang="en-US">
                <a:latin typeface="Berlin Sans FB" panose="020E0602020502020306" pitchFamily="34" charset="0"/>
              </a:rPr>
              <a:t>Project Goals</a:t>
            </a:r>
          </a:p>
        </p:txBody>
      </p:sp>
      <p:sp>
        <p:nvSpPr>
          <p:cNvPr id="87" name="Rectangle 8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6"/>
          <a:srcRect l="31022" r="30801" b="1"/>
          <a:stretch/>
        </p:blipFill>
        <p:spPr>
          <a:xfrm>
            <a:off x="1412683" y="1410208"/>
            <a:ext cx="3876801" cy="3858780"/>
          </a:xfrm>
          <a:prstGeom prst="rect">
            <a:avLst/>
          </a:prstGeom>
        </p:spPr>
      </p:pic>
      <p:cxnSp>
        <p:nvCxnSpPr>
          <p:cNvPr id="89" name="Straight Connector 8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94412" y="2556932"/>
            <a:ext cx="4802184" cy="3318936"/>
          </a:xfrm>
        </p:spPr>
        <p:txBody>
          <a:bodyPr vert="horz" lIns="91440" tIns="45720" rIns="91440" bIns="45720" rtlCol="0" anchor="t">
            <a:noAutofit/>
          </a:bodyPr>
          <a:lstStyle/>
          <a:p>
            <a:pPr marL="379730" indent="-342900">
              <a:lnSpc>
                <a:spcPct val="90000"/>
              </a:lnSpc>
              <a:buSzPct val="114999"/>
            </a:pPr>
            <a:r>
              <a:rPr lang="en-US">
                <a:latin typeface="Berlin Sans FB"/>
              </a:rPr>
              <a:t>Develop a Research toolkit</a:t>
            </a:r>
            <a:endParaRPr lang="en-US"/>
          </a:p>
          <a:p>
            <a:pPr marL="379730">
              <a:lnSpc>
                <a:spcPct val="90000"/>
              </a:lnSpc>
              <a:buSzPct val="114999"/>
            </a:pPr>
            <a:r>
              <a:rPr lang="en-US">
                <a:latin typeface="Berlin Sans FB"/>
              </a:rPr>
              <a:t>Increase number of robust academic studies</a:t>
            </a:r>
          </a:p>
          <a:p>
            <a:pPr marL="379730">
              <a:lnSpc>
                <a:spcPct val="90000"/>
              </a:lnSpc>
              <a:buSzPct val="114999"/>
            </a:pPr>
            <a:r>
              <a:rPr lang="en-US">
                <a:latin typeface="Berlin Sans FB"/>
              </a:rPr>
              <a:t>Increase diversity of the populations studied</a:t>
            </a:r>
          </a:p>
          <a:p>
            <a:pPr marL="379730">
              <a:lnSpc>
                <a:spcPct val="90000"/>
              </a:lnSpc>
              <a:buSzPct val="114999"/>
            </a:pPr>
            <a:r>
              <a:rPr lang="en-US">
                <a:latin typeface="Berlin Sans FB"/>
              </a:rPr>
              <a:t>Produce a Research methodology  OER for librarians</a:t>
            </a:r>
          </a:p>
          <a:p>
            <a:pPr marL="379730" indent="-342900">
              <a:lnSpc>
                <a:spcPct val="90000"/>
              </a:lnSpc>
              <a:buSzPct val="114999"/>
            </a:pPr>
            <a:endParaRPr lang="en-US" sz="1300">
              <a:latin typeface="Berlin Sans FB"/>
            </a:endParaRPr>
          </a:p>
          <a:p>
            <a:pPr>
              <a:lnSpc>
                <a:spcPct val="90000"/>
              </a:lnSpc>
            </a:pPr>
            <a:endParaRPr lang="en-US" sz="1300">
              <a:latin typeface="Garamond" panose="02020404030301010803"/>
            </a:endParaRPr>
          </a:p>
        </p:txBody>
      </p:sp>
    </p:spTree>
    <p:extLst>
      <p:ext uri="{BB962C8B-B14F-4D97-AF65-F5344CB8AC3E}">
        <p14:creationId xmlns:p14="http://schemas.microsoft.com/office/powerpoint/2010/main" val="1131689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49" name="Picture 48">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50" name="Rectangle 49">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51" name="Picture 50">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52" name="Picture 51">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pPr>
              <a:lnSpc>
                <a:spcPct val="90000"/>
              </a:lnSpc>
            </a:pPr>
            <a:r>
              <a:rPr lang="en-US">
                <a:latin typeface="Berlin Sans FB" panose="020E0602020502020306" pitchFamily="34" charset="0"/>
              </a:rPr>
              <a:t>Need for the Project</a:t>
            </a:r>
          </a:p>
        </p:txBody>
      </p:sp>
      <p:sp>
        <p:nvSpPr>
          <p:cNvPr id="54" name="Rectangle 53">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6"/>
          <a:srcRect l="31022" r="30801" b="1"/>
          <a:stretch/>
        </p:blipFill>
        <p:spPr>
          <a:xfrm>
            <a:off x="1412683" y="1410208"/>
            <a:ext cx="3876801" cy="3858780"/>
          </a:xfrm>
          <a:prstGeom prst="rect">
            <a:avLst/>
          </a:prstGeom>
        </p:spPr>
      </p:pic>
      <p:cxnSp>
        <p:nvCxnSpPr>
          <p:cNvPr id="56" name="Straight Connector 55">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94412" y="2556932"/>
            <a:ext cx="4802184" cy="3318936"/>
          </a:xfrm>
        </p:spPr>
        <p:txBody>
          <a:bodyPr>
            <a:normAutofit/>
          </a:bodyPr>
          <a:lstStyle/>
          <a:p>
            <a:pPr marL="379730" indent="-342900"/>
            <a:r>
              <a:rPr lang="en-US">
                <a:latin typeface="Berlin Sans FB"/>
              </a:rPr>
              <a:t>Hilton, 2019 review</a:t>
            </a:r>
            <a:endParaRPr lang="en-US">
              <a:latin typeface="Berlin Sans FB" panose="020E0602020502020306" pitchFamily="34" charset="0"/>
            </a:endParaRPr>
          </a:p>
          <a:p>
            <a:pPr marL="379730" indent="-342900">
              <a:buSzPct val="114999"/>
            </a:pPr>
            <a:r>
              <a:rPr lang="en-US">
                <a:latin typeface="Berlin Sans FB"/>
              </a:rPr>
              <a:t>OER outcomes typically limited to formal education settings (GPA, final grades, etc.)</a:t>
            </a:r>
            <a:endParaRPr lang="en-US">
              <a:latin typeface="Berlin Sans FB" panose="020E0602020502020306" pitchFamily="34" charset="0"/>
            </a:endParaRPr>
          </a:p>
          <a:p>
            <a:pPr marL="379730" indent="-342900">
              <a:buSzPct val="114999"/>
            </a:pPr>
            <a:r>
              <a:rPr lang="en-US">
                <a:latin typeface="Berlin Sans FB"/>
              </a:rPr>
              <a:t>Librarian research methodology training</a:t>
            </a:r>
          </a:p>
          <a:p>
            <a:endParaRPr lang="en-US"/>
          </a:p>
        </p:txBody>
      </p:sp>
    </p:spTree>
    <p:extLst>
      <p:ext uri="{BB962C8B-B14F-4D97-AF65-F5344CB8AC3E}">
        <p14:creationId xmlns:p14="http://schemas.microsoft.com/office/powerpoint/2010/main" val="224161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3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2" name="Picture 3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3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3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fontScale="90000"/>
          </a:bodyPr>
          <a:lstStyle/>
          <a:p>
            <a:pPr>
              <a:lnSpc>
                <a:spcPct val="90000"/>
              </a:lnSpc>
            </a:pPr>
            <a:r>
              <a:rPr lang="en-US">
                <a:latin typeface="Berlin Sans FB"/>
              </a:rPr>
              <a:t>Impact: </a:t>
            </a:r>
            <a:br>
              <a:rPr lang="en-US">
                <a:latin typeface="Berlin Sans FB"/>
              </a:rPr>
            </a:br>
            <a:r>
              <a:rPr lang="en-US">
                <a:latin typeface="Berlin Sans FB"/>
              </a:rPr>
              <a:t>Community Colleges</a:t>
            </a:r>
            <a:endParaRPr lang="en-US">
              <a:latin typeface="Berlin Sans FB" panose="020E0602020502020306" pitchFamily="34" charset="0"/>
            </a:endParaRPr>
          </a:p>
        </p:txBody>
      </p:sp>
      <p:sp>
        <p:nvSpPr>
          <p:cNvPr id="36" name="Rectangle 3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94412" y="2556932"/>
            <a:ext cx="4802184" cy="3318936"/>
          </a:xfrm>
        </p:spPr>
        <p:txBody>
          <a:bodyPr vert="horz" lIns="91440" tIns="45720" rIns="91440" bIns="45720" rtlCol="0" anchor="t">
            <a:noAutofit/>
          </a:bodyPr>
          <a:lstStyle/>
          <a:p>
            <a:pPr>
              <a:lnSpc>
                <a:spcPct val="90000"/>
              </a:lnSpc>
            </a:pPr>
            <a:r>
              <a:rPr lang="en-US">
                <a:latin typeface="Berlin Sans FB"/>
              </a:rPr>
              <a:t>Diverse student populations </a:t>
            </a:r>
            <a:endParaRPr lang="en-US">
              <a:ea typeface="+mn-lt"/>
              <a:cs typeface="+mn-lt"/>
            </a:endParaRPr>
          </a:p>
          <a:p>
            <a:pPr>
              <a:lnSpc>
                <a:spcPct val="90000"/>
              </a:lnSpc>
              <a:buSzPct val="114999"/>
            </a:pPr>
            <a:r>
              <a:rPr lang="en-US">
                <a:latin typeface="Berlin Sans FB"/>
              </a:rPr>
              <a:t>Community college employees wear many, many hats</a:t>
            </a:r>
            <a:endParaRPr lang="en-US">
              <a:ea typeface="+mn-lt"/>
              <a:cs typeface="+mn-lt"/>
            </a:endParaRPr>
          </a:p>
          <a:p>
            <a:pPr>
              <a:lnSpc>
                <a:spcPct val="90000"/>
              </a:lnSpc>
              <a:buSzPct val="114999"/>
            </a:pPr>
            <a:r>
              <a:rPr lang="en-US">
                <a:latin typeface="Berlin Sans FB"/>
              </a:rPr>
              <a:t>IMLS grant = incentive for faculty!</a:t>
            </a:r>
            <a:endParaRPr lang="en-US">
              <a:ea typeface="+mn-lt"/>
              <a:cs typeface="+mn-lt"/>
            </a:endParaRPr>
          </a:p>
          <a:p>
            <a:pPr>
              <a:lnSpc>
                <a:spcPct val="90000"/>
              </a:lnSpc>
              <a:buSzPct val="114999"/>
            </a:pPr>
            <a:endParaRPr lang="en-US" sz="1900">
              <a:ea typeface="+mn-lt"/>
              <a:cs typeface="+mn-lt"/>
            </a:endParaRPr>
          </a:p>
          <a:p>
            <a:pPr>
              <a:lnSpc>
                <a:spcPct val="90000"/>
              </a:lnSpc>
              <a:buSzPct val="114999"/>
            </a:pPr>
            <a:endParaRPr lang="en-US" sz="1900"/>
          </a:p>
        </p:txBody>
      </p:sp>
      <p:sp>
        <p:nvSpPr>
          <p:cNvPr id="4" name="Rectangle 3">
            <a:extLst>
              <a:ext uri="{FF2B5EF4-FFF2-40B4-BE49-F238E27FC236}">
                <a16:creationId xmlns:a16="http://schemas.microsoft.com/office/drawing/2014/main" id="{54C6FB2D-0D30-4C77-A558-CDFC08C66063}"/>
              </a:ext>
            </a:extLst>
          </p:cNvPr>
          <p:cNvSpPr/>
          <p:nvPr/>
        </p:nvSpPr>
        <p:spPr>
          <a:xfrm>
            <a:off x="1169772" y="2559907"/>
            <a:ext cx="4355756" cy="15034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descr="Redlands Community College logo is eight squares in a grid pattern with a circle in the middle. ">
            <a:extLst>
              <a:ext uri="{FF2B5EF4-FFF2-40B4-BE49-F238E27FC236}">
                <a16:creationId xmlns:a16="http://schemas.microsoft.com/office/drawing/2014/main" id="{F76763E3-93AE-498C-862B-550AF193121A}"/>
              </a:ext>
            </a:extLst>
          </p:cNvPr>
          <p:cNvPicPr>
            <a:picLocks noChangeAspect="1"/>
          </p:cNvPicPr>
          <p:nvPr/>
        </p:nvPicPr>
        <p:blipFill>
          <a:blip r:embed="rId6"/>
          <a:stretch>
            <a:fillRect/>
          </a:stretch>
        </p:blipFill>
        <p:spPr>
          <a:xfrm>
            <a:off x="1302608" y="2741655"/>
            <a:ext cx="4046837" cy="1220229"/>
          </a:xfrm>
          <a:prstGeom prst="rect">
            <a:avLst/>
          </a:prstGeom>
        </p:spPr>
      </p:pic>
    </p:spTree>
    <p:extLst>
      <p:ext uri="{BB962C8B-B14F-4D97-AF65-F5344CB8AC3E}">
        <p14:creationId xmlns:p14="http://schemas.microsoft.com/office/powerpoint/2010/main" val="719045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3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2" name="Picture 3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3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3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pPr>
              <a:lnSpc>
                <a:spcPct val="90000"/>
              </a:lnSpc>
            </a:pPr>
            <a:r>
              <a:rPr lang="en-US">
                <a:latin typeface="Berlin Sans FB"/>
              </a:rPr>
              <a:t>Impact: </a:t>
            </a:r>
            <a:br>
              <a:rPr lang="en-US">
                <a:latin typeface="Berlin Sans FB"/>
              </a:rPr>
            </a:br>
            <a:r>
              <a:rPr lang="en-US">
                <a:latin typeface="Berlin Sans FB"/>
              </a:rPr>
              <a:t>Public Libraries</a:t>
            </a:r>
            <a:endParaRPr lang="en-US">
              <a:latin typeface="Berlin Sans FB" panose="020E0602020502020306" pitchFamily="34" charset="0"/>
            </a:endParaRPr>
          </a:p>
        </p:txBody>
      </p:sp>
      <p:sp>
        <p:nvSpPr>
          <p:cNvPr id="36" name="Rectangle 3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94412" y="2556932"/>
            <a:ext cx="4802184" cy="3318936"/>
          </a:xfrm>
        </p:spPr>
        <p:txBody>
          <a:bodyPr vert="horz" lIns="91440" tIns="45720" rIns="91440" bIns="45720" rtlCol="0" anchor="t">
            <a:noAutofit/>
          </a:bodyPr>
          <a:lstStyle/>
          <a:p>
            <a:pPr>
              <a:lnSpc>
                <a:spcPct val="90000"/>
              </a:lnSpc>
            </a:pPr>
            <a:r>
              <a:rPr lang="en-US">
                <a:latin typeface="Berlin Sans FB"/>
              </a:rPr>
              <a:t>Use OER in programming</a:t>
            </a:r>
          </a:p>
          <a:p>
            <a:pPr>
              <a:lnSpc>
                <a:spcPct val="90000"/>
              </a:lnSpc>
              <a:buSzPct val="114999"/>
            </a:pPr>
            <a:r>
              <a:rPr lang="en-US">
                <a:latin typeface="Berlin Sans FB"/>
              </a:rPr>
              <a:t>Use lifelong learning as an outcome measure</a:t>
            </a:r>
          </a:p>
          <a:p>
            <a:pPr>
              <a:lnSpc>
                <a:spcPct val="90000"/>
              </a:lnSpc>
              <a:buSzPct val="114999"/>
            </a:pPr>
            <a:endParaRPr lang="en-US" sz="1900"/>
          </a:p>
          <a:p>
            <a:pPr>
              <a:lnSpc>
                <a:spcPct val="90000"/>
              </a:lnSpc>
              <a:buSzPct val="114999"/>
            </a:pPr>
            <a:endParaRPr lang="en-US" sz="1900"/>
          </a:p>
        </p:txBody>
      </p:sp>
      <p:pic>
        <p:nvPicPr>
          <p:cNvPr id="3" name="Picture 3" descr="A picture containing building, outdoor, sky, government building&#10;&#10;Description automatically generated">
            <a:extLst>
              <a:ext uri="{FF2B5EF4-FFF2-40B4-BE49-F238E27FC236}">
                <a16:creationId xmlns:a16="http://schemas.microsoft.com/office/drawing/2014/main" id="{68F8D036-9885-421D-9815-B3078B2ECA58}"/>
              </a:ext>
            </a:extLst>
          </p:cNvPr>
          <p:cNvPicPr>
            <a:picLocks noChangeAspect="1"/>
          </p:cNvPicPr>
          <p:nvPr/>
        </p:nvPicPr>
        <p:blipFill>
          <a:blip r:embed="rId6"/>
          <a:stretch>
            <a:fillRect/>
          </a:stretch>
        </p:blipFill>
        <p:spPr>
          <a:xfrm>
            <a:off x="1161535" y="1359244"/>
            <a:ext cx="4380469" cy="3122410"/>
          </a:xfrm>
          <a:prstGeom prst="rect">
            <a:avLst/>
          </a:prstGeom>
        </p:spPr>
      </p:pic>
      <p:sp>
        <p:nvSpPr>
          <p:cNvPr id="4" name="TextBox 3">
            <a:extLst>
              <a:ext uri="{FF2B5EF4-FFF2-40B4-BE49-F238E27FC236}">
                <a16:creationId xmlns:a16="http://schemas.microsoft.com/office/drawing/2014/main" id="{A1A9ABC2-544A-4134-9AD2-78994E8615B8}"/>
              </a:ext>
            </a:extLst>
          </p:cNvPr>
          <p:cNvSpPr txBox="1"/>
          <p:nvPr/>
        </p:nvSpPr>
        <p:spPr>
          <a:xfrm>
            <a:off x="1089454" y="4640855"/>
            <a:ext cx="445255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7"/>
              </a:rPr>
              <a:t>Photo of Carnegie Library in Guthrie, OK</a:t>
            </a:r>
            <a:r>
              <a:rPr lang="en-US">
                <a:ea typeface="+mn-lt"/>
                <a:cs typeface="+mn-lt"/>
              </a:rPr>
              <a:t> by Winkywalrus is in the public domain. From Wikimedia Commons. </a:t>
            </a:r>
            <a:endParaRPr lang="en-US"/>
          </a:p>
        </p:txBody>
      </p:sp>
    </p:spTree>
    <p:extLst>
      <p:ext uri="{BB962C8B-B14F-4D97-AF65-F5344CB8AC3E}">
        <p14:creationId xmlns:p14="http://schemas.microsoft.com/office/powerpoint/2010/main" val="3566056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26" name="Rectangle 2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3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2" name="Picture 3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8" name="Rectangle 3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0" name="Picture 3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pPr>
              <a:lnSpc>
                <a:spcPct val="90000"/>
              </a:lnSpc>
            </a:pPr>
            <a:r>
              <a:rPr lang="en-US">
                <a:latin typeface="Berlin Sans FB"/>
              </a:rPr>
              <a:t>Impact: </a:t>
            </a:r>
            <a:br>
              <a:rPr lang="en-US">
                <a:latin typeface="Berlin Sans FB"/>
              </a:rPr>
            </a:br>
            <a:r>
              <a:rPr lang="en-US">
                <a:latin typeface="Berlin Sans FB"/>
              </a:rPr>
              <a:t>School Libraries</a:t>
            </a:r>
            <a:endParaRPr lang="en-US">
              <a:latin typeface="Berlin Sans FB" panose="020E0602020502020306" pitchFamily="34" charset="0"/>
            </a:endParaRPr>
          </a:p>
        </p:txBody>
      </p:sp>
      <p:sp>
        <p:nvSpPr>
          <p:cNvPr id="36" name="Rectangle 3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94412" y="2556932"/>
            <a:ext cx="4802184" cy="3318936"/>
          </a:xfrm>
        </p:spPr>
        <p:txBody>
          <a:bodyPr vert="horz" lIns="91440" tIns="45720" rIns="91440" bIns="45720" rtlCol="0" anchor="t">
            <a:noAutofit/>
          </a:bodyPr>
          <a:lstStyle/>
          <a:p>
            <a:pPr>
              <a:lnSpc>
                <a:spcPct val="90000"/>
              </a:lnSpc>
            </a:pPr>
            <a:r>
              <a:rPr lang="en-US">
                <a:latin typeface="Berlin Sans FB"/>
              </a:rPr>
              <a:t>Potential research model for creating an instrument for K-12 use</a:t>
            </a:r>
          </a:p>
          <a:p>
            <a:pPr>
              <a:lnSpc>
                <a:spcPct val="90000"/>
              </a:lnSpc>
              <a:buSzPct val="114999"/>
            </a:pPr>
            <a:r>
              <a:rPr lang="en-US">
                <a:latin typeface="Berlin Sans FB"/>
              </a:rPr>
              <a:t>Consolidated lifelong learning competencies</a:t>
            </a:r>
          </a:p>
          <a:p>
            <a:pPr>
              <a:lnSpc>
                <a:spcPct val="90000"/>
              </a:lnSpc>
              <a:buSzPct val="114999"/>
            </a:pPr>
            <a:endParaRPr lang="en-US" sz="1900"/>
          </a:p>
          <a:p>
            <a:pPr>
              <a:lnSpc>
                <a:spcPct val="90000"/>
              </a:lnSpc>
              <a:buSzPct val="114999"/>
            </a:pPr>
            <a:endParaRPr lang="en-US" sz="1900"/>
          </a:p>
        </p:txBody>
      </p:sp>
      <p:pic>
        <p:nvPicPr>
          <p:cNvPr id="3" name="Picture 3">
            <a:extLst>
              <a:ext uri="{FF2B5EF4-FFF2-40B4-BE49-F238E27FC236}">
                <a16:creationId xmlns:a16="http://schemas.microsoft.com/office/drawing/2014/main" id="{7EBF329A-F370-4E00-AEEC-5434036E4B95}"/>
              </a:ext>
            </a:extLst>
          </p:cNvPr>
          <p:cNvPicPr>
            <a:picLocks noChangeAspect="1"/>
          </p:cNvPicPr>
          <p:nvPr/>
        </p:nvPicPr>
        <p:blipFill>
          <a:blip r:embed="rId6"/>
          <a:stretch>
            <a:fillRect/>
          </a:stretch>
        </p:blipFill>
        <p:spPr>
          <a:xfrm>
            <a:off x="1140941" y="1649312"/>
            <a:ext cx="4421659" cy="2490401"/>
          </a:xfrm>
          <a:prstGeom prst="rect">
            <a:avLst/>
          </a:prstGeom>
        </p:spPr>
      </p:pic>
      <p:sp>
        <p:nvSpPr>
          <p:cNvPr id="4" name="TextBox 3">
            <a:extLst>
              <a:ext uri="{FF2B5EF4-FFF2-40B4-BE49-F238E27FC236}">
                <a16:creationId xmlns:a16="http://schemas.microsoft.com/office/drawing/2014/main" id="{99E1E66C-8882-45C4-9B8B-379B256C96B6}"/>
              </a:ext>
            </a:extLst>
          </p:cNvPr>
          <p:cNvSpPr txBox="1"/>
          <p:nvPr/>
        </p:nvSpPr>
        <p:spPr>
          <a:xfrm>
            <a:off x="1166004" y="4523504"/>
            <a:ext cx="436104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hlinkClick r:id="rId7"/>
              </a:rPr>
              <a:t>Photo of Riverside Indian School Library</a:t>
            </a:r>
            <a:r>
              <a:rPr lang="en-US">
                <a:ea typeface="+mn-lt"/>
                <a:cs typeface="+mn-lt"/>
              </a:rPr>
              <a:t> by the US Dept. Of the Interior is in the public domain. From Wikimedia Commons. </a:t>
            </a:r>
            <a:endParaRPr lang="en-US"/>
          </a:p>
        </p:txBody>
      </p:sp>
    </p:spTree>
    <p:extLst>
      <p:ext uri="{BB962C8B-B14F-4D97-AF65-F5344CB8AC3E}">
        <p14:creationId xmlns:p14="http://schemas.microsoft.com/office/powerpoint/2010/main" val="3357024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49" name="Rectangle 28">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30">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32" name="Picture 31">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34" name="Picture 33">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5" name="Picture 34">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094412" y="982132"/>
            <a:ext cx="4802185" cy="1303867"/>
          </a:xfrm>
        </p:spPr>
        <p:txBody>
          <a:bodyPr>
            <a:normAutofit/>
          </a:bodyPr>
          <a:lstStyle/>
          <a:p>
            <a:pPr>
              <a:lnSpc>
                <a:spcPct val="90000"/>
              </a:lnSpc>
            </a:pPr>
            <a:r>
              <a:rPr lang="en-US" sz="3700">
                <a:latin typeface="Berlin Sans FB"/>
              </a:rPr>
              <a:t>Lifelong Learning Competencies (so far)</a:t>
            </a:r>
          </a:p>
        </p:txBody>
      </p:sp>
      <p:sp>
        <p:nvSpPr>
          <p:cNvPr id="53" name="Rectangle 36">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2A84141-59DB-4F80-8185-F37C8FF938DE}"/>
              </a:ext>
            </a:extLst>
          </p:cNvPr>
          <p:cNvPicPr>
            <a:picLocks noChangeAspect="1"/>
          </p:cNvPicPr>
          <p:nvPr/>
        </p:nvPicPr>
        <p:blipFill rotWithShape="1">
          <a:blip r:embed="rId6"/>
          <a:srcRect l="30606" r="31217" b="1"/>
          <a:stretch/>
        </p:blipFill>
        <p:spPr>
          <a:xfrm>
            <a:off x="1412683" y="1410208"/>
            <a:ext cx="3876801" cy="3858780"/>
          </a:xfrm>
          <a:prstGeom prst="rect">
            <a:avLst/>
          </a:prstGeom>
        </p:spPr>
      </p:pic>
      <p:cxnSp>
        <p:nvCxnSpPr>
          <p:cNvPr id="55" name="Straight Connector 38">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094412" y="2470668"/>
            <a:ext cx="5219127" cy="3318936"/>
          </a:xfrm>
        </p:spPr>
        <p:txBody>
          <a:bodyPr vert="horz" lIns="91440" tIns="45720" rIns="91440" bIns="45720" rtlCol="0" anchor="t">
            <a:noAutofit/>
          </a:bodyPr>
          <a:lstStyle/>
          <a:p>
            <a:pPr marL="379730" indent="-342900">
              <a:lnSpc>
                <a:spcPct val="90000"/>
              </a:lnSpc>
            </a:pPr>
            <a:r>
              <a:rPr lang="en-US">
                <a:latin typeface="Berlin Sans FB"/>
              </a:rPr>
              <a:t>Self-regulated learning</a:t>
            </a:r>
            <a:endParaRPr lang="en-US">
              <a:latin typeface="Berlin Sans FB" panose="020E0602020502020306" pitchFamily="34" charset="0"/>
            </a:endParaRPr>
          </a:p>
          <a:p>
            <a:pPr marL="379730" indent="-342900">
              <a:lnSpc>
                <a:spcPct val="90000"/>
              </a:lnSpc>
              <a:buSzPct val="114999"/>
            </a:pPr>
            <a:r>
              <a:rPr lang="en-US">
                <a:latin typeface="Berlin Sans FB"/>
              </a:rPr>
              <a:t>Social learning</a:t>
            </a:r>
            <a:endParaRPr lang="en-US">
              <a:latin typeface="Berlin Sans FB" panose="020E0602020502020306" pitchFamily="34" charset="0"/>
            </a:endParaRPr>
          </a:p>
          <a:p>
            <a:pPr marL="379730" indent="-342900">
              <a:lnSpc>
                <a:spcPct val="90000"/>
              </a:lnSpc>
              <a:buSzPct val="114999"/>
            </a:pPr>
            <a:r>
              <a:rPr lang="en-US">
                <a:latin typeface="Berlin Sans FB"/>
              </a:rPr>
              <a:t>Digital literacy</a:t>
            </a:r>
          </a:p>
          <a:p>
            <a:pPr marL="379730" indent="-342900">
              <a:lnSpc>
                <a:spcPct val="90000"/>
              </a:lnSpc>
              <a:buSzPct val="114999"/>
            </a:pPr>
            <a:r>
              <a:rPr lang="en-US">
                <a:latin typeface="Berlin Sans FB"/>
              </a:rPr>
              <a:t>Goal setting</a:t>
            </a:r>
          </a:p>
          <a:p>
            <a:pPr marL="379730" indent="-342900">
              <a:lnSpc>
                <a:spcPct val="90000"/>
              </a:lnSpc>
              <a:buSzPct val="114999"/>
            </a:pPr>
            <a:r>
              <a:rPr lang="en-US">
                <a:latin typeface="Berlin Sans FB"/>
              </a:rPr>
              <a:t>Critical thinking</a:t>
            </a:r>
          </a:p>
          <a:p>
            <a:pPr marL="379730" indent="-342900">
              <a:lnSpc>
                <a:spcPct val="90000"/>
              </a:lnSpc>
              <a:buSzPct val="114999"/>
            </a:pPr>
            <a:r>
              <a:rPr lang="en-US">
                <a:latin typeface="Berlin Sans FB"/>
              </a:rPr>
              <a:t>Self-Efficacy </a:t>
            </a:r>
          </a:p>
          <a:p>
            <a:pPr>
              <a:lnSpc>
                <a:spcPct val="90000"/>
              </a:lnSpc>
            </a:pPr>
            <a:endParaRPr lang="en-US" sz="1900"/>
          </a:p>
        </p:txBody>
      </p:sp>
    </p:spTree>
    <p:extLst>
      <p:ext uri="{BB962C8B-B14F-4D97-AF65-F5344CB8AC3E}">
        <p14:creationId xmlns:p14="http://schemas.microsoft.com/office/powerpoint/2010/main" val="34913205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3">
      <a:dk1>
        <a:sysClr val="windowText" lastClr="000000"/>
      </a:dk1>
      <a:lt1>
        <a:sysClr val="window" lastClr="FFFFFF"/>
      </a:lt1>
      <a:dk2>
        <a:srgbClr val="455F51"/>
      </a:dk2>
      <a:lt2>
        <a:srgbClr val="FFFFFF"/>
      </a:lt2>
      <a:accent1>
        <a:srgbClr val="1974B9"/>
      </a:accent1>
      <a:accent2>
        <a:srgbClr val="E2A036"/>
      </a:accent2>
      <a:accent3>
        <a:srgbClr val="C0CF3A"/>
      </a:accent3>
      <a:accent4>
        <a:srgbClr val="029676"/>
      </a:accent4>
      <a:accent5>
        <a:srgbClr val="4AB5C4"/>
      </a:accent5>
      <a:accent6>
        <a:srgbClr val="0989B1"/>
      </a:accent6>
      <a:hlink>
        <a:srgbClr val="0070C0"/>
      </a:hlink>
      <a:folHlink>
        <a:srgbClr val="BA6906"/>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fbcc5dcf-fa8d-4e6f-aedf-db4db275764a" xsi:nil="true"/>
    <SharedWithUsers xmlns="aa37b0e8-c4c3-4735-a7d5-b4e00c36411c">
      <UserInfo>
        <DisplayName>Kelley, Caitlin ONeal</DisplayName>
        <AccountId>14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175467D2B8AED419DCAC1945840AA52" ma:contentTypeVersion="12" ma:contentTypeDescription="Create a new document." ma:contentTypeScope="" ma:versionID="dbfe68147c444f284d49efc54610fcb4">
  <xsd:schema xmlns:xsd="http://www.w3.org/2001/XMLSchema" xmlns:xs="http://www.w3.org/2001/XMLSchema" xmlns:p="http://schemas.microsoft.com/office/2006/metadata/properties" xmlns:ns2="fbcc5dcf-fa8d-4e6f-aedf-db4db275764a" xmlns:ns3="aa37b0e8-c4c3-4735-a7d5-b4e00c36411c" targetNamespace="http://schemas.microsoft.com/office/2006/metadata/properties" ma:root="true" ma:fieldsID="ceaa0de3b30312cd06a6d2206367f7fa" ns2:_="" ns3:_="">
    <xsd:import namespace="fbcc5dcf-fa8d-4e6f-aedf-db4db275764a"/>
    <xsd:import namespace="aa37b0e8-c4c3-4735-a7d5-b4e00c3641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cc5dcf-fa8d-4e6f-aedf-db4db27576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a37b0e8-c4c3-4735-a7d5-b4e00c36411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4D590D-28CA-4FA8-91F0-B6B7E0C703A4}">
  <ds:schemaRefs>
    <ds:schemaRef ds:uri="16c05727-aa75-4e4a-9b5f-8a80a1165891"/>
    <ds:schemaRef ds:uri="71af3243-3dd4-4a8d-8c0d-dd76da1f02a5"/>
    <ds:schemaRef ds:uri="aa37b0e8-c4c3-4735-a7d5-b4e00c36411c"/>
    <ds:schemaRef ds:uri="fbcc5dcf-fa8d-4e6f-aedf-db4db275764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3D38F1F-4760-49B9-B932-28FBC1D6D945}">
  <ds:schemaRefs>
    <ds:schemaRef ds:uri="http://schemas.microsoft.com/sharepoint/v3/contenttype/forms"/>
  </ds:schemaRefs>
</ds:datastoreItem>
</file>

<file path=customXml/itemProps3.xml><?xml version="1.0" encoding="utf-8"?>
<ds:datastoreItem xmlns:ds="http://schemas.openxmlformats.org/officeDocument/2006/customXml" ds:itemID="{15FE2B8F-98A9-47D7-B5F6-2827CEF99A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cc5dcf-fa8d-4e6f-aedf-db4db275764a"/>
    <ds:schemaRef ds:uri="aa37b0e8-c4c3-4735-a7d5-b4e00c3641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14</Slides>
  <Notes>11</Notes>
  <HiddenSlides>0</HiddenSlide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Open Lifelong Learning</vt:lpstr>
      <vt:lpstr>What is OER?</vt:lpstr>
      <vt:lpstr>Project Description</vt:lpstr>
      <vt:lpstr>Project Goals</vt:lpstr>
      <vt:lpstr>Need for the Project</vt:lpstr>
      <vt:lpstr>Impact:  Community Colleges</vt:lpstr>
      <vt:lpstr>Impact:  Public Libraries</vt:lpstr>
      <vt:lpstr>Impact:  School Libraries</vt:lpstr>
      <vt:lpstr>Lifelong Learning Competencies (so far)</vt:lpstr>
      <vt:lpstr>Lifelong Learning Scales</vt:lpstr>
      <vt:lpstr>Discussion</vt:lpstr>
      <vt:lpstr>Resources</vt:lpstr>
      <vt:lpstr>Acknowledgement</vt:lpstr>
      <vt:lpstr>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Lorem Ipsum</dc:title>
  <dc:creator/>
  <cp:revision>35</cp:revision>
  <dcterms:created xsi:type="dcterms:W3CDTF">2020-11-09T21:04:14Z</dcterms:created>
  <dcterms:modified xsi:type="dcterms:W3CDTF">2022-01-28T19:56:19Z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0x0101002175467D2B8AED419DCAC1945840AA52</vt:lpwstr>
  </property>
</Properties>
</file>