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sldIdLst>
    <p:sldId id="256" r:id="rId5"/>
    <p:sldId id="257" r:id="rId6"/>
    <p:sldId id="258" r:id="rId7"/>
    <p:sldId id="259" r:id="rId8"/>
    <p:sldId id="265" r:id="rId9"/>
    <p:sldId id="261" r:id="rId10"/>
    <p:sldId id="262" r:id="rId11"/>
    <p:sldId id="263"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8ED241-610C-2F25-73E4-B6DF40E3CEAB}" v="116" dt="2021-12-07T17:04:46.401"/>
    <p1510:client id="{5C85F89F-F6CF-1FD9-1D22-38FB6410B843}" v="3" dt="2021-12-09T17:54:33.099"/>
    <p1510:client id="{9F258249-EA14-08F0-9B65-0B92F9A36221}" v="414" dt="2021-12-07T16:15:16.659"/>
    <p1510:client id="{A837A79D-1525-58B8-DCFE-D2869B32E044}" v="9" dt="2021-12-07T17:58:09.587"/>
    <p1510:client id="{C6D5BD65-26B7-7506-84EE-CC2F852B479B}" v="7" dt="2022-01-28T19:57:16.9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1/28/2022</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504645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32869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1/28/2022</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97267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32481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378788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827653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22301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440827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675538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2825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1/28/2022</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90259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1/28/2022</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22311145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creativecommons.org/licenses/by/4.0/?ref=chooser-v1" TargetMode="External"/><Relationship Id="rId2" Type="http://schemas.openxmlformats.org/officeDocument/2006/relationships/hyperlink" Target="https://ocolearnokportal.org/course/view.php?id=21&amp;section=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c.europa.eu/eurostat/statistics-explained/index.php?title=Glossary:Lifelong_learn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ocs.google.com/spreadsheets/d/1aDcluC250Lw2n7AypJETF4wQzZIEU_yD/edit?usp=sharing&amp;ouid=118355083744784926969&amp;rtpof=true&amp;sd=tru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mls.gov/" TargetMode="External"/><Relationship Id="rId2" Type="http://schemas.openxmlformats.org/officeDocument/2006/relationships/hyperlink" Target="http://www.imls.gov/" TargetMode="External"/><Relationship Id="rId1" Type="http://schemas.openxmlformats.org/officeDocument/2006/relationships/slideLayout" Target="../slideLayouts/slideLayout2.xml"/><Relationship Id="rId5" Type="http://schemas.openxmlformats.org/officeDocument/2006/relationships/hyperlink" Target="http://www.twitter.com/us_imls" TargetMode="External"/><Relationship Id="rId4" Type="http://schemas.openxmlformats.org/officeDocument/2006/relationships/hyperlink" Target="http://www.facebook.com/USIM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2F9B1C2-7D20-4F91-A660-197C98B9A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39445"/>
            <a:ext cx="6114985" cy="2298326"/>
          </a:xfrm>
          <a:prstGeom prst="rect">
            <a:avLst/>
          </a:prstGeom>
          <a:solidFill>
            <a:schemeClr val="tx1">
              <a:alpha val="9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7DA8D89-6952-41E8-8D25-910E561986D4}"/>
              </a:ext>
            </a:extLst>
          </p:cNvPr>
          <p:cNvSpPr/>
          <p:nvPr/>
        </p:nvSpPr>
        <p:spPr>
          <a:xfrm>
            <a:off x="1977" y="1892600"/>
            <a:ext cx="6167885" cy="234350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55629" y="2100845"/>
            <a:ext cx="5590384" cy="1975527"/>
          </a:xfrm>
        </p:spPr>
        <p:txBody>
          <a:bodyPr anchor="ctr">
            <a:noAutofit/>
          </a:bodyPr>
          <a:lstStyle/>
          <a:p>
            <a:pPr algn="l"/>
            <a:r>
              <a:rPr lang="en-US" sz="3600" dirty="0">
                <a:solidFill>
                  <a:schemeClr val="bg1"/>
                </a:solidFill>
                <a:cs typeface="Calibri Light"/>
              </a:rPr>
              <a:t>OER &amp; Lifelong Learning: Creating a Measurement Instrument</a:t>
            </a:r>
            <a:endParaRPr lang="en-US" sz="3600" dirty="0">
              <a:solidFill>
                <a:schemeClr val="bg1"/>
              </a:solidFill>
            </a:endParaRPr>
          </a:p>
        </p:txBody>
      </p:sp>
      <p:sp useBgFill="1">
        <p:nvSpPr>
          <p:cNvPr id="27" name="Rectangle 26">
            <a:extLst>
              <a:ext uri="{FF2B5EF4-FFF2-40B4-BE49-F238E27FC236}">
                <a16:creationId xmlns:a16="http://schemas.microsoft.com/office/drawing/2014/main" id="{A89C4E6E-ECA4-40E5-A54E-13E92B678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237771"/>
            <a:ext cx="6114982" cy="809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385025" y="4372379"/>
            <a:ext cx="5245327" cy="540135"/>
          </a:xfrm>
        </p:spPr>
        <p:txBody>
          <a:bodyPr vert="horz" lIns="91440" tIns="45720" rIns="91440" bIns="45720" rtlCol="0" anchor="ctr">
            <a:noAutofit/>
          </a:bodyPr>
          <a:lstStyle/>
          <a:p>
            <a:pPr algn="l">
              <a:lnSpc>
                <a:spcPct val="91000"/>
              </a:lnSpc>
            </a:pPr>
            <a:endParaRPr lang="en-US" sz="2400" dirty="0">
              <a:solidFill>
                <a:schemeClr val="tx1"/>
              </a:solidFill>
              <a:cs typeface="Calibri"/>
            </a:endParaRPr>
          </a:p>
          <a:p>
            <a:pPr algn="l">
              <a:lnSpc>
                <a:spcPct val="91000"/>
              </a:lnSpc>
            </a:pPr>
            <a:r>
              <a:rPr lang="en-US" sz="2400" dirty="0">
                <a:solidFill>
                  <a:schemeClr val="tx1"/>
                </a:solidFill>
                <a:cs typeface="Calibri"/>
              </a:rPr>
              <a:t>Kathy </a:t>
            </a:r>
            <a:r>
              <a:rPr lang="en-US" sz="2400" dirty="0" err="1">
                <a:solidFill>
                  <a:schemeClr val="tx1"/>
                </a:solidFill>
                <a:cs typeface="Calibri"/>
              </a:rPr>
              <a:t>Essmiller</a:t>
            </a:r>
            <a:r>
              <a:rPr lang="en-US" sz="2400" dirty="0">
                <a:solidFill>
                  <a:schemeClr val="tx1"/>
                </a:solidFill>
                <a:cs typeface="Calibri"/>
              </a:rPr>
              <a:t>, Jamie Holmes, Caitlin Kelley, Marla Lobley</a:t>
            </a:r>
          </a:p>
        </p:txBody>
      </p:sp>
      <p:pic>
        <p:nvPicPr>
          <p:cNvPr id="10" name="Picture 11" descr="Logo, company name&#10;&#10;Description automatically generated">
            <a:extLst>
              <a:ext uri="{FF2B5EF4-FFF2-40B4-BE49-F238E27FC236}">
                <a16:creationId xmlns:a16="http://schemas.microsoft.com/office/drawing/2014/main" id="{8D2DA530-9F86-40B9-8F82-8645F83CFF73}"/>
              </a:ext>
            </a:extLst>
          </p:cNvPr>
          <p:cNvPicPr>
            <a:picLocks noChangeAspect="1"/>
          </p:cNvPicPr>
          <p:nvPr/>
        </p:nvPicPr>
        <p:blipFill>
          <a:blip r:embed="rId2"/>
          <a:stretch>
            <a:fillRect/>
          </a:stretch>
        </p:blipFill>
        <p:spPr>
          <a:xfrm>
            <a:off x="6780030" y="914400"/>
            <a:ext cx="4475988" cy="502920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830F8-F87A-4E90-A059-23DDDCAE9747}"/>
              </a:ext>
            </a:extLst>
          </p:cNvPr>
          <p:cNvSpPr>
            <a:spLocks noGrp="1"/>
          </p:cNvSpPr>
          <p:nvPr>
            <p:ph type="title"/>
          </p:nvPr>
        </p:nvSpPr>
        <p:spPr/>
        <p:txBody>
          <a:bodyPr/>
          <a:lstStyle/>
          <a:p>
            <a:r>
              <a:rPr lang="en-US" dirty="0" err="1"/>
              <a:t>LIcense</a:t>
            </a:r>
          </a:p>
        </p:txBody>
      </p:sp>
      <p:sp>
        <p:nvSpPr>
          <p:cNvPr id="3" name="Content Placeholder 2">
            <a:extLst>
              <a:ext uri="{FF2B5EF4-FFF2-40B4-BE49-F238E27FC236}">
                <a16:creationId xmlns:a16="http://schemas.microsoft.com/office/drawing/2014/main" id="{1837C13B-0F66-4329-85B7-7C2AD6EE304D}"/>
              </a:ext>
            </a:extLst>
          </p:cNvPr>
          <p:cNvSpPr>
            <a:spLocks noGrp="1"/>
          </p:cNvSpPr>
          <p:nvPr>
            <p:ph idx="1"/>
          </p:nvPr>
        </p:nvSpPr>
        <p:spPr/>
        <p:txBody>
          <a:bodyPr vert="horz" lIns="91440" tIns="45720" rIns="91440" bIns="45720" rtlCol="0" anchor="t">
            <a:normAutofit/>
          </a:bodyPr>
          <a:lstStyle/>
          <a:p>
            <a:r>
              <a:rPr lang="en-US" dirty="0">
                <a:ea typeface="+mn-lt"/>
                <a:cs typeface="+mn-lt"/>
                <a:hlinkClick r:id="rId2"/>
              </a:rPr>
              <a:t>OER &amp; Lifelong Learning: Creating a Measurement Instrument </a:t>
            </a:r>
            <a:r>
              <a:rPr lang="en-US" dirty="0">
                <a:ea typeface="+mn-lt"/>
                <a:cs typeface="+mn-lt"/>
              </a:rPr>
              <a:t>© 2021 by Marla Lobley, Kathy </a:t>
            </a:r>
            <a:r>
              <a:rPr lang="en-US" dirty="0" err="1">
                <a:ea typeface="+mn-lt"/>
                <a:cs typeface="+mn-lt"/>
              </a:rPr>
              <a:t>Essmiller</a:t>
            </a:r>
            <a:r>
              <a:rPr lang="en-US" dirty="0">
                <a:ea typeface="+mn-lt"/>
                <a:cs typeface="+mn-lt"/>
              </a:rPr>
              <a:t>, Jamie Holmes, Caitlin Kelley is licensed under </a:t>
            </a:r>
            <a:r>
              <a:rPr lang="en-US" dirty="0">
                <a:ea typeface="+mn-lt"/>
                <a:cs typeface="+mn-lt"/>
                <a:hlinkClick r:id="rId3"/>
              </a:rPr>
              <a:t>CC BY 4.0</a:t>
            </a:r>
            <a:endParaRPr lang="en-US"/>
          </a:p>
        </p:txBody>
      </p:sp>
    </p:spTree>
    <p:extLst>
      <p:ext uri="{BB962C8B-B14F-4D97-AF65-F5344CB8AC3E}">
        <p14:creationId xmlns:p14="http://schemas.microsoft.com/office/powerpoint/2010/main" val="1293597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7CA4574-A934-4A35-BA83-5AB1FEDD0AB7}"/>
              </a:ext>
            </a:extLst>
          </p:cNvPr>
          <p:cNvSpPr/>
          <p:nvPr/>
        </p:nvSpPr>
        <p:spPr>
          <a:xfrm>
            <a:off x="1977" y="-5211"/>
            <a:ext cx="4658263" cy="691550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1F203-75D9-45AF-9DD7-0C02A73E6790}"/>
              </a:ext>
            </a:extLst>
          </p:cNvPr>
          <p:cNvSpPr>
            <a:spLocks noGrp="1"/>
          </p:cNvSpPr>
          <p:nvPr>
            <p:ph type="title"/>
          </p:nvPr>
        </p:nvSpPr>
        <p:spPr>
          <a:xfrm>
            <a:off x="300531" y="643467"/>
            <a:ext cx="3728408" cy="5571066"/>
          </a:xfrm>
        </p:spPr>
        <p:txBody>
          <a:bodyPr>
            <a:normAutofit/>
          </a:bodyPr>
          <a:lstStyle/>
          <a:p>
            <a:r>
              <a:rPr lang="en-US" dirty="0"/>
              <a:t>Purpose of the project</a:t>
            </a:r>
          </a:p>
        </p:txBody>
      </p:sp>
      <p:sp>
        <p:nvSpPr>
          <p:cNvPr id="3" name="Content Placeholder 2">
            <a:extLst>
              <a:ext uri="{FF2B5EF4-FFF2-40B4-BE49-F238E27FC236}">
                <a16:creationId xmlns:a16="http://schemas.microsoft.com/office/drawing/2014/main" id="{41D7EF7B-F15B-430D-89DD-996ED634E812}"/>
              </a:ext>
            </a:extLst>
          </p:cNvPr>
          <p:cNvSpPr>
            <a:spLocks noGrp="1"/>
          </p:cNvSpPr>
          <p:nvPr>
            <p:ph idx="1"/>
          </p:nvPr>
        </p:nvSpPr>
        <p:spPr>
          <a:xfrm>
            <a:off x="5014789" y="643467"/>
            <a:ext cx="6214043" cy="5571066"/>
          </a:xfrm>
        </p:spPr>
        <p:txBody>
          <a:bodyPr anchor="ctr">
            <a:normAutofit/>
          </a:bodyPr>
          <a:lstStyle/>
          <a:p>
            <a:pPr marL="457200" indent="-457200">
              <a:buChar char="•"/>
            </a:pPr>
            <a:r>
              <a:rPr lang="en-US" dirty="0">
                <a:ea typeface="+mn-lt"/>
                <a:cs typeface="+mn-lt"/>
              </a:rPr>
              <a:t>Create an outcome measure of OER that is not dependent on formal education settings (GPA, course grade, textbook cost savings, etc.)</a:t>
            </a:r>
            <a:endParaRPr lang="en-US" dirty="0"/>
          </a:p>
          <a:p>
            <a:endParaRPr lang="en-US" dirty="0"/>
          </a:p>
          <a:p>
            <a:pPr marL="457200" indent="-457200">
              <a:buChar char="•"/>
            </a:pPr>
            <a:r>
              <a:rPr lang="en-US" dirty="0"/>
              <a:t>Research question: </a:t>
            </a:r>
            <a:r>
              <a:rPr lang="en-US" dirty="0">
                <a:ea typeface="+mn-lt"/>
                <a:cs typeface="+mn-lt"/>
              </a:rPr>
              <a:t>Can competencies of lifelong learning be accurately measured through a self-report instrument?</a:t>
            </a:r>
            <a:endParaRPr lang="en-US" dirty="0"/>
          </a:p>
        </p:txBody>
      </p:sp>
    </p:spTree>
    <p:extLst>
      <p:ext uri="{BB962C8B-B14F-4D97-AF65-F5344CB8AC3E}">
        <p14:creationId xmlns:p14="http://schemas.microsoft.com/office/powerpoint/2010/main" val="233654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21B6C3B-8366-42B0-A6F0-27197C8DD752}"/>
              </a:ext>
            </a:extLst>
          </p:cNvPr>
          <p:cNvSpPr/>
          <p:nvPr/>
        </p:nvSpPr>
        <p:spPr>
          <a:xfrm>
            <a:off x="1977" y="-5211"/>
            <a:ext cx="4658263" cy="691550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1F203-75D9-45AF-9DD7-0C02A73E6790}"/>
              </a:ext>
            </a:extLst>
          </p:cNvPr>
          <p:cNvSpPr>
            <a:spLocks noGrp="1"/>
          </p:cNvSpPr>
          <p:nvPr>
            <p:ph type="title"/>
          </p:nvPr>
        </p:nvSpPr>
        <p:spPr>
          <a:xfrm>
            <a:off x="126234" y="643467"/>
            <a:ext cx="4592817" cy="5571066"/>
          </a:xfrm>
        </p:spPr>
        <p:txBody>
          <a:bodyPr>
            <a:normAutofit/>
          </a:bodyPr>
          <a:lstStyle/>
          <a:p>
            <a:r>
              <a:rPr lang="en-US" dirty="0"/>
              <a:t>Definitions</a:t>
            </a:r>
          </a:p>
        </p:txBody>
      </p:sp>
      <p:sp>
        <p:nvSpPr>
          <p:cNvPr id="3" name="Content Placeholder 2">
            <a:extLst>
              <a:ext uri="{FF2B5EF4-FFF2-40B4-BE49-F238E27FC236}">
                <a16:creationId xmlns:a16="http://schemas.microsoft.com/office/drawing/2014/main" id="{41D7EF7B-F15B-430D-89DD-996ED634E812}"/>
              </a:ext>
            </a:extLst>
          </p:cNvPr>
          <p:cNvSpPr>
            <a:spLocks noGrp="1"/>
          </p:cNvSpPr>
          <p:nvPr>
            <p:ph idx="1"/>
          </p:nvPr>
        </p:nvSpPr>
        <p:spPr>
          <a:xfrm>
            <a:off x="5302336" y="643467"/>
            <a:ext cx="5926496" cy="5571066"/>
          </a:xfrm>
        </p:spPr>
        <p:txBody>
          <a:bodyPr anchor="ctr">
            <a:normAutofit/>
          </a:bodyPr>
          <a:lstStyle/>
          <a:p>
            <a:pPr marL="285750" indent="-285750">
              <a:buFont typeface="Symbol"/>
              <a:buChar char="•"/>
            </a:pPr>
            <a:r>
              <a:rPr lang="en-US" dirty="0">
                <a:ea typeface="+mn-lt"/>
                <a:cs typeface="+mn-lt"/>
              </a:rPr>
              <a:t>“Lifelong learning encompasses all learning activities undertaken throughout life with the aim of improving knowledge, skills and competences, within personal, civic, social or employment-related perspectives.” (</a:t>
            </a:r>
            <a:r>
              <a:rPr lang="en-US" u="sng" dirty="0">
                <a:ea typeface="+mn-lt"/>
                <a:cs typeface="+mn-lt"/>
                <a:hlinkClick r:id="rId2"/>
              </a:rPr>
              <a:t>EU, n.d.</a:t>
            </a:r>
            <a:r>
              <a:rPr lang="en-US" dirty="0">
                <a:ea typeface="+mn-lt"/>
                <a:cs typeface="+mn-lt"/>
              </a:rPr>
              <a:t>)</a:t>
            </a:r>
          </a:p>
          <a:p>
            <a:pPr marL="285750" indent="-285750">
              <a:buFont typeface="Symbol"/>
              <a:buChar char="•"/>
            </a:pPr>
            <a:r>
              <a:rPr lang="en-US" dirty="0">
                <a:ea typeface="+mn-lt"/>
                <a:cs typeface="+mn-lt"/>
              </a:rPr>
              <a:t>“The intention or aim to learn is the critical point that distinguishes these activities from non-learning activities, such as cultural or sporting activities.” (</a:t>
            </a:r>
            <a:r>
              <a:rPr lang="en-US" u="sng" dirty="0">
                <a:ea typeface="+mn-lt"/>
                <a:cs typeface="+mn-lt"/>
                <a:hlinkClick r:id="rId2"/>
              </a:rPr>
              <a:t>EU, n.d.</a:t>
            </a:r>
            <a:r>
              <a:rPr lang="en-US" dirty="0">
                <a:ea typeface="+mn-lt"/>
                <a:cs typeface="+mn-lt"/>
              </a:rPr>
              <a:t>)</a:t>
            </a:r>
          </a:p>
          <a:p>
            <a:endParaRPr lang="en-US" dirty="0"/>
          </a:p>
        </p:txBody>
      </p:sp>
    </p:spTree>
    <p:extLst>
      <p:ext uri="{BB962C8B-B14F-4D97-AF65-F5344CB8AC3E}">
        <p14:creationId xmlns:p14="http://schemas.microsoft.com/office/powerpoint/2010/main" val="286688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48D405A-E102-49BF-B3B1-F1FDB69604FE}"/>
              </a:ext>
            </a:extLst>
          </p:cNvPr>
          <p:cNvSpPr/>
          <p:nvPr/>
        </p:nvSpPr>
        <p:spPr>
          <a:xfrm>
            <a:off x="1977" y="-5211"/>
            <a:ext cx="12191998" cy="228599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5B0B5-1587-4FC5-85B2-31D3C28CF3E4}"/>
              </a:ext>
            </a:extLst>
          </p:cNvPr>
          <p:cNvSpPr>
            <a:spLocks noGrp="1"/>
          </p:cNvSpPr>
          <p:nvPr>
            <p:ph type="title"/>
          </p:nvPr>
        </p:nvSpPr>
        <p:spPr/>
        <p:txBody>
          <a:bodyPr>
            <a:normAutofit fontScale="90000"/>
          </a:bodyPr>
          <a:lstStyle/>
          <a:p>
            <a:r>
              <a:rPr lang="en-US" dirty="0"/>
              <a:t>Accepting of Ambiguity and Uncertainty</a:t>
            </a:r>
          </a:p>
        </p:txBody>
      </p:sp>
      <p:sp>
        <p:nvSpPr>
          <p:cNvPr id="3" name="Content Placeholder 2">
            <a:extLst>
              <a:ext uri="{FF2B5EF4-FFF2-40B4-BE49-F238E27FC236}">
                <a16:creationId xmlns:a16="http://schemas.microsoft.com/office/drawing/2014/main" id="{230B28F3-59CF-44DF-AB21-516FCB66B87C}"/>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I believe solving problems often involves working through a period of not knowing what to do.</a:t>
            </a:r>
            <a:endParaRPr lang="en-US"/>
          </a:p>
          <a:p>
            <a:pPr marL="514350" indent="-514350">
              <a:buAutoNum type="arabicPeriod"/>
            </a:pPr>
            <a:r>
              <a:rPr lang="en-US" dirty="0">
                <a:ea typeface="+mn-lt"/>
                <a:cs typeface="+mn-lt"/>
              </a:rPr>
              <a:t>I believe there can be multiple solutions to one problem. </a:t>
            </a:r>
            <a:endParaRPr lang="en-US">
              <a:ea typeface="+mn-lt"/>
              <a:cs typeface="+mn-lt"/>
            </a:endParaRPr>
          </a:p>
          <a:p>
            <a:pPr marL="514350" indent="-514350">
              <a:buAutoNum type="arabicPeriod"/>
            </a:pPr>
            <a:r>
              <a:rPr lang="en-US" dirty="0">
                <a:ea typeface="+mn-lt"/>
                <a:cs typeface="+mn-lt"/>
              </a:rPr>
              <a:t>I get stuck if there is uncertainty when I am solving a problem.  </a:t>
            </a:r>
            <a:endParaRPr lang="en-US"/>
          </a:p>
        </p:txBody>
      </p:sp>
    </p:spTree>
    <p:extLst>
      <p:ext uri="{BB962C8B-B14F-4D97-AF65-F5344CB8AC3E}">
        <p14:creationId xmlns:p14="http://schemas.microsoft.com/office/powerpoint/2010/main" val="3210570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21B6C3B-8366-42B0-A6F0-27197C8DD752}"/>
              </a:ext>
            </a:extLst>
          </p:cNvPr>
          <p:cNvSpPr/>
          <p:nvPr/>
        </p:nvSpPr>
        <p:spPr>
          <a:xfrm>
            <a:off x="1977" y="-5211"/>
            <a:ext cx="4658263" cy="691550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1F203-75D9-45AF-9DD7-0C02A73E6790}"/>
              </a:ext>
            </a:extLst>
          </p:cNvPr>
          <p:cNvSpPr>
            <a:spLocks noGrp="1"/>
          </p:cNvSpPr>
          <p:nvPr>
            <p:ph type="title"/>
          </p:nvPr>
        </p:nvSpPr>
        <p:spPr>
          <a:xfrm>
            <a:off x="-84781" y="643467"/>
            <a:ext cx="5073462" cy="5571066"/>
          </a:xfrm>
        </p:spPr>
        <p:txBody>
          <a:bodyPr>
            <a:normAutofit/>
          </a:bodyPr>
          <a:lstStyle/>
          <a:p>
            <a:r>
              <a:rPr lang="en-US" sz="6000" dirty="0"/>
              <a:t>Participation</a:t>
            </a:r>
          </a:p>
        </p:txBody>
      </p:sp>
      <p:sp>
        <p:nvSpPr>
          <p:cNvPr id="3" name="Content Placeholder 2">
            <a:extLst>
              <a:ext uri="{FF2B5EF4-FFF2-40B4-BE49-F238E27FC236}">
                <a16:creationId xmlns:a16="http://schemas.microsoft.com/office/drawing/2014/main" id="{41D7EF7B-F15B-430D-89DD-996ED634E812}"/>
              </a:ext>
            </a:extLst>
          </p:cNvPr>
          <p:cNvSpPr>
            <a:spLocks noGrp="1"/>
          </p:cNvSpPr>
          <p:nvPr>
            <p:ph idx="1"/>
          </p:nvPr>
        </p:nvSpPr>
        <p:spPr>
          <a:xfrm>
            <a:off x="5302336" y="643467"/>
            <a:ext cx="5926496" cy="5571066"/>
          </a:xfrm>
        </p:spPr>
        <p:txBody>
          <a:bodyPr anchor="ctr">
            <a:normAutofit/>
          </a:bodyPr>
          <a:lstStyle/>
          <a:p>
            <a:pPr marL="285750" indent="-285750">
              <a:buFont typeface="Symbol"/>
              <a:buChar char="•"/>
            </a:pPr>
            <a:r>
              <a:rPr lang="en-US" dirty="0">
                <a:ea typeface="+mn-lt"/>
                <a:cs typeface="+mn-lt"/>
              </a:rPr>
              <a:t>Lifelong learning looks different in different contexts. </a:t>
            </a:r>
          </a:p>
          <a:p>
            <a:pPr marL="285750" indent="-285750">
              <a:buFont typeface="Symbol"/>
              <a:buChar char="•"/>
            </a:pPr>
            <a:endParaRPr lang="en-US" dirty="0">
              <a:ea typeface="+mn-lt"/>
              <a:cs typeface="+mn-lt"/>
            </a:endParaRPr>
          </a:p>
          <a:p>
            <a:pPr marL="285750" indent="-285750">
              <a:buFont typeface="Symbol"/>
              <a:buChar char="•"/>
            </a:pPr>
            <a:r>
              <a:rPr lang="en-US" dirty="0">
                <a:ea typeface="+mn-lt"/>
                <a:cs typeface="+mn-lt"/>
              </a:rPr>
              <a:t>Visit </a:t>
            </a:r>
            <a:r>
              <a:rPr lang="en-US" dirty="0">
                <a:ea typeface="+mn-lt"/>
                <a:cs typeface="+mn-lt"/>
                <a:hlinkClick r:id="rId2"/>
              </a:rPr>
              <a:t>this Goolge Doc</a:t>
            </a:r>
            <a:r>
              <a:rPr lang="en-US" dirty="0">
                <a:ea typeface="+mn-lt"/>
                <a:cs typeface="+mn-lt"/>
              </a:rPr>
              <a:t> to leave a comment on the current drafts of our survey items based on your context. </a:t>
            </a:r>
            <a:endParaRPr lang="en-US" dirty="0"/>
          </a:p>
          <a:p>
            <a:endParaRPr lang="en-US" dirty="0"/>
          </a:p>
        </p:txBody>
      </p:sp>
    </p:spTree>
    <p:extLst>
      <p:ext uri="{BB962C8B-B14F-4D97-AF65-F5344CB8AC3E}">
        <p14:creationId xmlns:p14="http://schemas.microsoft.com/office/powerpoint/2010/main" val="3831344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48D405A-E102-49BF-B3B1-F1FDB69604FE}"/>
              </a:ext>
            </a:extLst>
          </p:cNvPr>
          <p:cNvSpPr/>
          <p:nvPr/>
        </p:nvSpPr>
        <p:spPr>
          <a:xfrm>
            <a:off x="1977" y="-5211"/>
            <a:ext cx="12191998" cy="228599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5B0B5-1587-4FC5-85B2-31D3C28CF3E4}"/>
              </a:ext>
            </a:extLst>
          </p:cNvPr>
          <p:cNvSpPr>
            <a:spLocks noGrp="1"/>
          </p:cNvSpPr>
          <p:nvPr>
            <p:ph type="title"/>
          </p:nvPr>
        </p:nvSpPr>
        <p:spPr/>
        <p:txBody>
          <a:bodyPr>
            <a:normAutofit/>
          </a:bodyPr>
          <a:lstStyle/>
          <a:p>
            <a:r>
              <a:rPr lang="en-US" dirty="0"/>
              <a:t>Adaptive Problem Solving</a:t>
            </a:r>
          </a:p>
        </p:txBody>
      </p:sp>
      <p:sp>
        <p:nvSpPr>
          <p:cNvPr id="3" name="Content Placeholder 2">
            <a:extLst>
              <a:ext uri="{FF2B5EF4-FFF2-40B4-BE49-F238E27FC236}">
                <a16:creationId xmlns:a16="http://schemas.microsoft.com/office/drawing/2014/main" id="{230B28F3-59CF-44DF-AB21-516FCB66B87C}"/>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When faced with a complicated problem, I can use technology to make solving it easier.  </a:t>
            </a:r>
          </a:p>
          <a:p>
            <a:pPr marL="514350" indent="-514350">
              <a:buAutoNum type="arabicPeriod"/>
            </a:pPr>
            <a:r>
              <a:rPr lang="en-US" dirty="0">
                <a:ea typeface="+mn-lt"/>
                <a:cs typeface="+mn-lt"/>
              </a:rPr>
              <a:t>When solving a problem, I often see how it is interrelated with other problems.  </a:t>
            </a:r>
            <a:endParaRPr lang="en-US"/>
          </a:p>
        </p:txBody>
      </p:sp>
    </p:spTree>
    <p:extLst>
      <p:ext uri="{BB962C8B-B14F-4D97-AF65-F5344CB8AC3E}">
        <p14:creationId xmlns:p14="http://schemas.microsoft.com/office/powerpoint/2010/main" val="2018406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48D405A-E102-49BF-B3B1-F1FDB69604FE}"/>
              </a:ext>
            </a:extLst>
          </p:cNvPr>
          <p:cNvSpPr/>
          <p:nvPr/>
        </p:nvSpPr>
        <p:spPr>
          <a:xfrm>
            <a:off x="1977" y="-5211"/>
            <a:ext cx="12191998" cy="228599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5B0B5-1587-4FC5-85B2-31D3C28CF3E4}"/>
              </a:ext>
            </a:extLst>
          </p:cNvPr>
          <p:cNvSpPr>
            <a:spLocks noGrp="1"/>
          </p:cNvSpPr>
          <p:nvPr>
            <p:ph type="title"/>
          </p:nvPr>
        </p:nvSpPr>
        <p:spPr/>
        <p:txBody>
          <a:bodyPr>
            <a:normAutofit fontScale="90000"/>
          </a:bodyPr>
          <a:lstStyle/>
          <a:p>
            <a:r>
              <a:rPr lang="en-US" dirty="0"/>
              <a:t>Applies Knowledge and Skills</a:t>
            </a:r>
          </a:p>
        </p:txBody>
      </p:sp>
      <p:sp>
        <p:nvSpPr>
          <p:cNvPr id="3" name="Content Placeholder 2">
            <a:extLst>
              <a:ext uri="{FF2B5EF4-FFF2-40B4-BE49-F238E27FC236}">
                <a16:creationId xmlns:a16="http://schemas.microsoft.com/office/drawing/2014/main" id="{230B28F3-59CF-44DF-AB21-516FCB66B87C}"/>
              </a:ext>
            </a:extLst>
          </p:cNvPr>
          <p:cNvSpPr>
            <a:spLocks noGrp="1"/>
          </p:cNvSpPr>
          <p:nvPr>
            <p:ph idx="1"/>
          </p:nvPr>
        </p:nvSpPr>
        <p:spPr/>
        <p:txBody>
          <a:bodyPr vert="horz" lIns="91440" tIns="45720" rIns="91440" bIns="45720" rtlCol="0" anchor="t">
            <a:normAutofit fontScale="92500" lnSpcReduction="10000"/>
          </a:bodyPr>
          <a:lstStyle/>
          <a:p>
            <a:pPr marL="514350" indent="-514350">
              <a:buAutoNum type="arabicPeriod"/>
            </a:pPr>
            <a:r>
              <a:rPr lang="en-US" dirty="0">
                <a:ea typeface="+mn-lt"/>
                <a:cs typeface="+mn-lt"/>
              </a:rPr>
              <a:t>I struggle to use what I have learned to solve issues in my daily life.  </a:t>
            </a:r>
          </a:p>
          <a:p>
            <a:pPr marL="514350" indent="-514350">
              <a:buAutoNum type="arabicPeriod"/>
            </a:pPr>
            <a:r>
              <a:rPr lang="en-US" dirty="0">
                <a:ea typeface="+mn-lt"/>
                <a:cs typeface="+mn-lt"/>
              </a:rPr>
              <a:t>I frequently find myself applying what I learn in my everyday life.  </a:t>
            </a:r>
            <a:endParaRPr lang="en-US">
              <a:ea typeface="+mn-lt"/>
              <a:cs typeface="+mn-lt"/>
            </a:endParaRPr>
          </a:p>
          <a:p>
            <a:pPr marL="514350" indent="-514350">
              <a:buAutoNum type="arabicPeriod"/>
            </a:pPr>
            <a:r>
              <a:rPr lang="en-US" dirty="0">
                <a:ea typeface="+mn-lt"/>
                <a:cs typeface="+mn-lt"/>
              </a:rPr>
              <a:t>I recognize ways in which I can apply new knowledge to varied problems. </a:t>
            </a:r>
            <a:endParaRPr lang="en-US">
              <a:ea typeface="+mn-lt"/>
              <a:cs typeface="+mn-lt"/>
            </a:endParaRPr>
          </a:p>
          <a:p>
            <a:pPr marL="514350" indent="-514350">
              <a:buAutoNum type="arabicPeriod"/>
            </a:pPr>
            <a:r>
              <a:rPr lang="en-US" dirty="0">
                <a:ea typeface="+mn-lt"/>
                <a:cs typeface="+mn-lt"/>
              </a:rPr>
              <a:t>The things I learn help me build skills that help with my daily life or work.</a:t>
            </a:r>
          </a:p>
          <a:p>
            <a:pPr marL="514350" indent="-514350">
              <a:buAutoNum type="arabicPeriod"/>
            </a:pPr>
            <a:r>
              <a:rPr lang="en-US" dirty="0">
                <a:ea typeface="+mn-lt"/>
                <a:cs typeface="+mn-lt"/>
              </a:rPr>
              <a:t>The things I learn often help me solve practical issues I encounter in daily life.  </a:t>
            </a:r>
            <a:endParaRPr lang="en-US"/>
          </a:p>
        </p:txBody>
      </p:sp>
    </p:spTree>
    <p:extLst>
      <p:ext uri="{BB962C8B-B14F-4D97-AF65-F5344CB8AC3E}">
        <p14:creationId xmlns:p14="http://schemas.microsoft.com/office/powerpoint/2010/main" val="1141302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48D405A-E102-49BF-B3B1-F1FDB69604FE}"/>
              </a:ext>
            </a:extLst>
          </p:cNvPr>
          <p:cNvSpPr/>
          <p:nvPr/>
        </p:nvSpPr>
        <p:spPr>
          <a:xfrm>
            <a:off x="1977" y="-5211"/>
            <a:ext cx="12191998" cy="228599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5B0B5-1587-4FC5-85B2-31D3C28CF3E4}"/>
              </a:ext>
            </a:extLst>
          </p:cNvPr>
          <p:cNvSpPr>
            <a:spLocks noGrp="1"/>
          </p:cNvSpPr>
          <p:nvPr>
            <p:ph type="title"/>
          </p:nvPr>
        </p:nvSpPr>
        <p:spPr/>
        <p:txBody>
          <a:bodyPr>
            <a:normAutofit fontScale="90000"/>
          </a:bodyPr>
          <a:lstStyle/>
          <a:p>
            <a:r>
              <a:rPr lang="en-US" dirty="0"/>
              <a:t>Aware of learning opportunities</a:t>
            </a:r>
          </a:p>
        </p:txBody>
      </p:sp>
      <p:sp>
        <p:nvSpPr>
          <p:cNvPr id="3" name="Content Placeholder 2">
            <a:extLst>
              <a:ext uri="{FF2B5EF4-FFF2-40B4-BE49-F238E27FC236}">
                <a16:creationId xmlns:a16="http://schemas.microsoft.com/office/drawing/2014/main" id="{230B28F3-59CF-44DF-AB21-516FCB66B87C}"/>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I do not know where to find new learning opportunities.   </a:t>
            </a:r>
            <a:endParaRPr lang="en-US"/>
          </a:p>
        </p:txBody>
      </p:sp>
    </p:spTree>
    <p:extLst>
      <p:ext uri="{BB962C8B-B14F-4D97-AF65-F5344CB8AC3E}">
        <p14:creationId xmlns:p14="http://schemas.microsoft.com/office/powerpoint/2010/main" val="273518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421B6C3B-8366-42B0-A6F0-27197C8DD752}"/>
              </a:ext>
            </a:extLst>
          </p:cNvPr>
          <p:cNvSpPr/>
          <p:nvPr/>
        </p:nvSpPr>
        <p:spPr>
          <a:xfrm>
            <a:off x="1977" y="-5211"/>
            <a:ext cx="4658263" cy="691550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1F203-75D9-45AF-9DD7-0C02A73E6790}"/>
              </a:ext>
            </a:extLst>
          </p:cNvPr>
          <p:cNvSpPr>
            <a:spLocks noGrp="1"/>
          </p:cNvSpPr>
          <p:nvPr>
            <p:ph type="title"/>
          </p:nvPr>
        </p:nvSpPr>
        <p:spPr>
          <a:xfrm>
            <a:off x="67619" y="643467"/>
            <a:ext cx="4921062" cy="5571066"/>
          </a:xfrm>
        </p:spPr>
        <p:txBody>
          <a:bodyPr>
            <a:normAutofit/>
          </a:bodyPr>
          <a:lstStyle/>
          <a:p>
            <a:r>
              <a:rPr lang="en-US" sz="4000" dirty="0"/>
              <a:t>Acknowledgement</a:t>
            </a:r>
          </a:p>
        </p:txBody>
      </p:sp>
      <p:sp>
        <p:nvSpPr>
          <p:cNvPr id="3" name="Content Placeholder 2">
            <a:extLst>
              <a:ext uri="{FF2B5EF4-FFF2-40B4-BE49-F238E27FC236}">
                <a16:creationId xmlns:a16="http://schemas.microsoft.com/office/drawing/2014/main" id="{41D7EF7B-F15B-430D-89DD-996ED634E812}"/>
              </a:ext>
            </a:extLst>
          </p:cNvPr>
          <p:cNvSpPr>
            <a:spLocks noGrp="1"/>
          </p:cNvSpPr>
          <p:nvPr>
            <p:ph idx="1"/>
          </p:nvPr>
        </p:nvSpPr>
        <p:spPr>
          <a:xfrm>
            <a:off x="5302336" y="643467"/>
            <a:ext cx="5926496" cy="5571066"/>
          </a:xfrm>
        </p:spPr>
        <p:txBody>
          <a:bodyPr anchor="ctr">
            <a:normAutofit fontScale="92500" lnSpcReduction="20000"/>
          </a:bodyPr>
          <a:lstStyle/>
          <a:p>
            <a:r>
              <a:rPr lang="en-US" dirty="0">
                <a:latin typeface="Berlin Sans FB"/>
                <a:ea typeface="Segoe UI"/>
                <a:cs typeface="Segoe UI"/>
              </a:rPr>
              <a:t>This project was made possible in part by the </a:t>
            </a:r>
            <a:r>
              <a:rPr lang="en-US" dirty="0">
                <a:latin typeface="Berlin Sans FB"/>
                <a:ea typeface="Segoe UI"/>
                <a:cs typeface="Segoe UI"/>
                <a:hlinkClick r:id="rId2">
                  <a:extLst>
                    <a:ext uri="{A12FA001-AC4F-418D-AE19-62706E023703}">
                      <ahyp:hlinkClr xmlns:ahyp="http://schemas.microsoft.com/office/drawing/2018/hyperlinkcolor" val="tx"/>
                    </a:ext>
                  </a:extLst>
                </a:hlinkClick>
              </a:rPr>
              <a:t>Institute of Museum and Library Services</a:t>
            </a:r>
            <a:r>
              <a:rPr lang="en-US" dirty="0">
                <a:latin typeface="Berlin Sans FB"/>
                <a:ea typeface="Segoe UI"/>
                <a:cs typeface="Segoe UI"/>
              </a:rPr>
              <a:t> LG-246348-OLS-20. ​</a:t>
            </a:r>
            <a:br>
              <a:rPr lang="en-US" dirty="0">
                <a:latin typeface="Berlin Sans FB"/>
                <a:ea typeface="Segoe UI"/>
                <a:cs typeface="Segoe UI"/>
              </a:rPr>
            </a:br>
            <a:r>
              <a:rPr lang="en-US" dirty="0">
                <a:latin typeface="Berlin Sans FB"/>
                <a:ea typeface="Segoe UI"/>
                <a:cs typeface="Segoe UI"/>
              </a:rPr>
              <a:t>​</a:t>
            </a:r>
          </a:p>
          <a:p>
            <a:r>
              <a:rPr lang="en-US" dirty="0">
                <a:latin typeface="Berlin Sans FB"/>
                <a:ea typeface="Segoe UI"/>
                <a:cs typeface="Segoe UI"/>
              </a:rPr>
              <a:t>The Institute of Museum and Library Services is the primary source of federal support for the nation's libraries and museums. We advance, support, and empower America’s museums, libraries, and related organizations through grantmaking, research, and policy development. Our vision is a nation where museums and libraries work together to transform the lives of individuals and communities. To learn more, visit </a:t>
            </a:r>
            <a:r>
              <a:rPr lang="en-US" dirty="0">
                <a:latin typeface="Berlin Sans FB"/>
                <a:ea typeface="Segoe UI"/>
                <a:cs typeface="Segoe UI"/>
                <a:hlinkClick r:id="rId3">
                  <a:extLst>
                    <a:ext uri="{A12FA001-AC4F-418D-AE19-62706E023703}">
                      <ahyp:hlinkClr xmlns:ahyp="http://schemas.microsoft.com/office/drawing/2018/hyperlinkcolor" val="tx"/>
                    </a:ext>
                  </a:extLst>
                </a:hlinkClick>
              </a:rPr>
              <a:t>www.imls.gov</a:t>
            </a:r>
            <a:r>
              <a:rPr lang="en-US" dirty="0">
                <a:latin typeface="Berlin Sans FB"/>
                <a:ea typeface="Segoe UI"/>
                <a:cs typeface="Segoe UI"/>
              </a:rPr>
              <a:t> and follow us on </a:t>
            </a:r>
            <a:r>
              <a:rPr lang="en-US" dirty="0">
                <a:latin typeface="Berlin Sans FB"/>
                <a:ea typeface="Segoe UI"/>
                <a:cs typeface="Segoe UI"/>
                <a:hlinkClick r:id="rId4">
                  <a:extLst>
                    <a:ext uri="{A12FA001-AC4F-418D-AE19-62706E023703}">
                      <ahyp:hlinkClr xmlns:ahyp="http://schemas.microsoft.com/office/drawing/2018/hyperlinkcolor" val="tx"/>
                    </a:ext>
                  </a:extLst>
                </a:hlinkClick>
              </a:rPr>
              <a:t>Facebook</a:t>
            </a:r>
            <a:r>
              <a:rPr lang="en-US" dirty="0">
                <a:latin typeface="Berlin Sans FB"/>
                <a:ea typeface="Segoe UI"/>
                <a:cs typeface="Segoe UI"/>
              </a:rPr>
              <a:t> and </a:t>
            </a:r>
            <a:r>
              <a:rPr lang="en-US" dirty="0">
                <a:latin typeface="Berlin Sans FB"/>
                <a:ea typeface="Segoe UI"/>
                <a:cs typeface="Segoe UI"/>
                <a:hlinkClick r:id="rId5">
                  <a:extLst>
                    <a:ext uri="{A12FA001-AC4F-418D-AE19-62706E023703}">
                      <ahyp:hlinkClr xmlns:ahyp="http://schemas.microsoft.com/office/drawing/2018/hyperlinkcolor" val="tx"/>
                    </a:ext>
                  </a:extLst>
                </a:hlinkClick>
              </a:rPr>
              <a:t>Twitter</a:t>
            </a:r>
            <a:r>
              <a:rPr lang="en-US" dirty="0">
                <a:latin typeface="Berlin Sans FB"/>
                <a:ea typeface="Segoe UI"/>
                <a:cs typeface="Segoe UI"/>
              </a:rPr>
              <a:t>. </a:t>
            </a:r>
            <a:endParaRPr lang="en-US"/>
          </a:p>
        </p:txBody>
      </p:sp>
    </p:spTree>
    <p:extLst>
      <p:ext uri="{BB962C8B-B14F-4D97-AF65-F5344CB8AC3E}">
        <p14:creationId xmlns:p14="http://schemas.microsoft.com/office/powerpoint/2010/main" val="2654206634"/>
      </p:ext>
    </p:extLst>
  </p:cSld>
  <p:clrMapOvr>
    <a:masterClrMapping/>
  </p:clrMapOvr>
</p:sld>
</file>

<file path=ppt/theme/theme1.xml><?xml version="1.0" encoding="utf-8"?>
<a:theme xmlns:a="http://schemas.openxmlformats.org/drawingml/2006/main" name="JuxtaposeVTI">
  <a:themeElements>
    <a:clrScheme name="Juxtapose">
      <a:dk1>
        <a:sysClr val="windowText" lastClr="000000"/>
      </a:dk1>
      <a:lt1>
        <a:sysClr val="window" lastClr="FFFFFF"/>
      </a:lt1>
      <a:dk2>
        <a:srgbClr val="3F3F3F"/>
      </a:dk2>
      <a:lt2>
        <a:srgbClr val="F8F7F5"/>
      </a:lt2>
      <a:accent1>
        <a:srgbClr val="F99700"/>
      </a:accent1>
      <a:accent2>
        <a:srgbClr val="00BAC7"/>
      </a:accent2>
      <a:accent3>
        <a:srgbClr val="FF5C21"/>
      </a:accent3>
      <a:accent4>
        <a:srgbClr val="6F7EFD"/>
      </a:accent4>
      <a:accent5>
        <a:srgbClr val="ACACAC"/>
      </a:accent5>
      <a:accent6>
        <a:srgbClr val="737373"/>
      </a:accent6>
      <a:hlink>
        <a:srgbClr val="0099FF"/>
      </a:hlink>
      <a:folHlink>
        <a:srgbClr val="868686"/>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75467D2B8AED419DCAC1945840AA52" ma:contentTypeVersion="12" ma:contentTypeDescription="Create a new document." ma:contentTypeScope="" ma:versionID="dbfe68147c444f284d49efc54610fcb4">
  <xsd:schema xmlns:xsd="http://www.w3.org/2001/XMLSchema" xmlns:xs="http://www.w3.org/2001/XMLSchema" xmlns:p="http://schemas.microsoft.com/office/2006/metadata/properties" xmlns:ns2="fbcc5dcf-fa8d-4e6f-aedf-db4db275764a" xmlns:ns3="aa37b0e8-c4c3-4735-a7d5-b4e00c36411c" targetNamespace="http://schemas.microsoft.com/office/2006/metadata/properties" ma:root="true" ma:fieldsID="ceaa0de3b30312cd06a6d2206367f7fa" ns2:_="" ns3:_="">
    <xsd:import namespace="fbcc5dcf-fa8d-4e6f-aedf-db4db275764a"/>
    <xsd:import namespace="aa37b0e8-c4c3-4735-a7d5-b4e00c3641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cc5dcf-fa8d-4e6f-aedf-db4db27576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a37b0e8-c4c3-4735-a7d5-b4e00c36411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656756-BFCC-4493-847E-F56624A61DD4}">
  <ds:schemaRefs>
    <ds:schemaRef ds:uri="http://schemas.microsoft.com/sharepoint/v3/contenttype/forms"/>
  </ds:schemaRefs>
</ds:datastoreItem>
</file>

<file path=customXml/itemProps2.xml><?xml version="1.0" encoding="utf-8"?>
<ds:datastoreItem xmlns:ds="http://schemas.openxmlformats.org/officeDocument/2006/customXml" ds:itemID="{68A3C079-B247-4DCD-996C-4FD12F03CA2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8B25C3F-0CC2-464D-9A08-B498CAF5B4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cc5dcf-fa8d-4e6f-aedf-db4db275764a"/>
    <ds:schemaRef ds:uri="aa37b0e8-c4c3-4735-a7d5-b4e00c3641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JuxtaposeVTI</vt:lpstr>
      <vt:lpstr>OER &amp; Lifelong Learning: Creating a Measurement Instrument</vt:lpstr>
      <vt:lpstr>Purpose of the project</vt:lpstr>
      <vt:lpstr>Definitions</vt:lpstr>
      <vt:lpstr>Accepting of Ambiguity and Uncertainty</vt:lpstr>
      <vt:lpstr>Participation</vt:lpstr>
      <vt:lpstr>Adaptive Problem Solving</vt:lpstr>
      <vt:lpstr>Applies Knowledge and Skills</vt:lpstr>
      <vt:lpstr>Aware of learning opportunities</vt:lpstr>
      <vt:lpstr>Acknowledgement</vt:lpstr>
      <vt:lpstr>LIcense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125</cp:revision>
  <dcterms:created xsi:type="dcterms:W3CDTF">2021-12-07T15:43:26Z</dcterms:created>
  <dcterms:modified xsi:type="dcterms:W3CDTF">2022-01-28T19:57:28Z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0x0101002175467D2B8AED419DCAC1945840AA52</vt:lpwstr>
  </property>
</Properties>
</file>