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14"/>
  </p:notesMasterIdLst>
  <p:sldIdLst>
    <p:sldId id="256" r:id="rId5"/>
    <p:sldId id="257" r:id="rId6"/>
    <p:sldId id="263" r:id="rId7"/>
    <p:sldId id="259" r:id="rId8"/>
    <p:sldId id="260" r:id="rId9"/>
    <p:sldId id="261" r:id="rId10"/>
    <p:sldId id="262"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4EEC5-CFAF-274B-1CEB-226C9C8463CD}" v="632" dt="2021-09-15T15:22:47.737"/>
    <p1510:client id="{3222269B-A957-ECB7-DD1C-BF57B62CFAB2}" v="246" dt="2021-09-27T20:45:56.290"/>
    <p1510:client id="{3F609E38-31FE-4AE2-A21A-6B8AC1F50791}" v="23" dt="2021-09-24T19:21:22.642"/>
    <p1510:client id="{50022D99-6066-436A-92DF-2A11DAE4679A}" v="3" dt="2021-09-29T19:56:03.939"/>
    <p1510:client id="{6B4FDA0C-B74D-4E89-9A85-BBA071156747}" v="333" dt="2021-09-03T19:36:00.723"/>
    <p1510:client id="{6C0CB744-A197-43CD-A595-57EAA53157B8}" v="7" dt="2021-09-21T20:03:47.247"/>
    <p1510:client id="{94EE23B4-1A61-22C2-53BD-155AAE7C27AD}" v="21" dt="2022-01-28T19:45:25.992"/>
    <p1510:client id="{9767C6DB-3643-F9A6-FBFB-3577D704E838}" v="530" dt="2021-09-24T20:52:53.303"/>
    <p1510:client id="{C481ACB1-6713-4CE1-A3E3-3B6936C048EF}" v="48" dt="2021-09-29T20:05:56.268"/>
    <p1510:client id="{FA01EAE6-5076-0C91-A740-FCDE2716D43F}" v="6" dt="2021-09-29T19:34:59.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F151B-154F-427D-8F8F-F1CD77775467}" type="datetimeFigureOut">
              <a:rPr lang="en-US"/>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1BCC6-2D12-4434-88E6-AFC42B49B092}" type="slidenum">
              <a:rPr lang="en-US"/>
              <a:t>‹#›</a:t>
            </a:fld>
            <a:endParaRPr lang="en-US"/>
          </a:p>
        </p:txBody>
      </p:sp>
    </p:spTree>
    <p:extLst>
      <p:ext uri="{BB962C8B-B14F-4D97-AF65-F5344CB8AC3E}">
        <p14:creationId xmlns:p14="http://schemas.microsoft.com/office/powerpoint/2010/main" val="333165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r>
              <a:rPr lang="en-US">
                <a:cs typeface="Calibri" panose="020F0502020204030204"/>
              </a:rPr>
              <a:t>Jamie</a:t>
            </a:r>
          </a:p>
          <a:p>
            <a:pPr marL="285750" indent="-285750">
              <a:lnSpc>
                <a:spcPct val="110000"/>
              </a:lnSpc>
              <a:spcBef>
                <a:spcPts val="1000"/>
              </a:spcBef>
              <a:buFont typeface="Arial"/>
              <a:buChar char="•"/>
            </a:pPr>
            <a:r>
              <a:rPr lang="en-US"/>
              <a:t>Our idea was to create a research toolkit that can be used by anyone in the country to measure OER's efficacy in developing lifelong learning competencies. Making this happen requires participation of all stakeholders- students, </a:t>
            </a:r>
            <a:r>
              <a:rPr lang="en-US" err="1"/>
              <a:t>practitoners</a:t>
            </a:r>
            <a:r>
              <a:rPr lang="en-US"/>
              <a:t> from all parts of the country and different types of institutions. The rest of this presentation covers the details of how we're doing that. - all in the spirit of open science.</a:t>
            </a:r>
            <a:endParaRPr lang="en-US">
              <a:cs typeface="Calibri"/>
            </a:endParaRPr>
          </a:p>
          <a:p>
            <a:pPr marL="285750" indent="-285750">
              <a:lnSpc>
                <a:spcPct val="110000"/>
              </a:lnSpc>
              <a:spcBef>
                <a:spcPts val="1000"/>
              </a:spcBef>
              <a:buFont typeface="Arial"/>
              <a:buChar char="•"/>
            </a:pPr>
            <a:r>
              <a:rPr lang="en-US">
                <a:cs typeface="Calibri"/>
              </a:rPr>
              <a:t>Presentation last year and part 3 coming next year</a:t>
            </a:r>
          </a:p>
          <a:p>
            <a:pPr marL="285750" indent="-285750">
              <a:lnSpc>
                <a:spcPct val="110000"/>
              </a:lnSpc>
              <a:spcBef>
                <a:spcPts val="1000"/>
              </a:spcBef>
              <a:buFont typeface="Arial"/>
              <a:buChar char="•"/>
            </a:pPr>
            <a:r>
              <a:rPr lang="en-US">
                <a:cs typeface="Calibri"/>
              </a:rPr>
              <a:t>In the IMLS call for proposals itself, open science is valued...their language makes it's okay to take a risk and fail</a:t>
            </a:r>
          </a:p>
        </p:txBody>
      </p:sp>
      <p:sp>
        <p:nvSpPr>
          <p:cNvPr id="4" name="Slide Number Placeholder 3"/>
          <p:cNvSpPr>
            <a:spLocks noGrp="1"/>
          </p:cNvSpPr>
          <p:nvPr>
            <p:ph type="sldNum" sz="quarter" idx="5"/>
          </p:nvPr>
        </p:nvSpPr>
        <p:spPr/>
        <p:txBody>
          <a:bodyPr/>
          <a:lstStyle/>
          <a:p>
            <a:fld id="{8E21BCC6-2D12-4434-88E6-AFC42B49B092}" type="slidenum">
              <a:rPr lang="en-US"/>
              <a:t>2</a:t>
            </a:fld>
            <a:endParaRPr lang="en-US"/>
          </a:p>
        </p:txBody>
      </p:sp>
    </p:spTree>
    <p:extLst>
      <p:ext uri="{BB962C8B-B14F-4D97-AF65-F5344CB8AC3E}">
        <p14:creationId xmlns:p14="http://schemas.microsoft.com/office/powerpoint/2010/main" val="310997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r>
              <a:rPr lang="en-US">
                <a:cs typeface="Calibri" panose="020F0502020204030204"/>
              </a:rPr>
              <a:t>Kathy "feedback from individuals and groups may cross-pollinate the projects", (</a:t>
            </a:r>
            <a:r>
              <a:rPr lang="en-US" err="1">
                <a:cs typeface="Calibri" panose="020F0502020204030204"/>
              </a:rPr>
              <a:t>Mersand</a:t>
            </a:r>
            <a:r>
              <a:rPr lang="en-US">
                <a:cs typeface="Calibri" panose="020F0502020204030204"/>
              </a:rPr>
              <a:t> 2021)</a:t>
            </a:r>
          </a:p>
          <a:p>
            <a:pPr>
              <a:lnSpc>
                <a:spcPct val="110000"/>
              </a:lnSpc>
              <a:spcBef>
                <a:spcPts val="1000"/>
              </a:spcBef>
            </a:pPr>
            <a:r>
              <a:rPr lang="en-US">
                <a:cs typeface="Calibri" panose="020F0502020204030204"/>
              </a:rPr>
              <a:t>Diffusion of innovations theory, communication with people outside local network increases innovation, new ideas</a:t>
            </a:r>
          </a:p>
        </p:txBody>
      </p:sp>
      <p:sp>
        <p:nvSpPr>
          <p:cNvPr id="4" name="Slide Number Placeholder 3"/>
          <p:cNvSpPr>
            <a:spLocks noGrp="1"/>
          </p:cNvSpPr>
          <p:nvPr>
            <p:ph type="sldNum" sz="quarter" idx="5"/>
          </p:nvPr>
        </p:nvSpPr>
        <p:spPr/>
        <p:txBody>
          <a:bodyPr/>
          <a:lstStyle/>
          <a:p>
            <a:fld id="{8E21BCC6-2D12-4434-88E6-AFC42B49B092}" type="slidenum">
              <a:rPr lang="en-US"/>
              <a:t>3</a:t>
            </a:fld>
            <a:endParaRPr lang="en-US"/>
          </a:p>
        </p:txBody>
      </p:sp>
    </p:spTree>
    <p:extLst>
      <p:ext uri="{BB962C8B-B14F-4D97-AF65-F5344CB8AC3E}">
        <p14:creationId xmlns:p14="http://schemas.microsoft.com/office/powerpoint/2010/main" val="43694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Marla</a:t>
            </a:r>
          </a:p>
          <a:p>
            <a:r>
              <a:rPr lang="en-US">
                <a:cs typeface="Calibri"/>
              </a:rPr>
              <a:t>Sharing info- inviting feedback- direct research impact</a:t>
            </a:r>
          </a:p>
          <a:p>
            <a:r>
              <a:rPr lang="en-US">
                <a:cs typeface="Calibri"/>
              </a:rPr>
              <a:t>Network approach vs. broadcast</a:t>
            </a:r>
          </a:p>
          <a:p>
            <a:r>
              <a:rPr lang="en-US">
                <a:cs typeface="Calibri"/>
              </a:rPr>
              <a:t>Sharing in-progress, imperfect work</a:t>
            </a:r>
            <a:endParaRPr lang="en-US"/>
          </a:p>
          <a:p>
            <a:r>
              <a:rPr lang="en-US">
                <a:cs typeface="Calibri"/>
              </a:rPr>
              <a:t>Targeted people outside the state</a:t>
            </a:r>
          </a:p>
          <a:p>
            <a:endParaRPr lang="en-US">
              <a:cs typeface="Calibri"/>
            </a:endParaRPr>
          </a:p>
          <a:p>
            <a:pPr marL="171450" indent="-171450">
              <a:spcBef>
                <a:spcPts val="1000"/>
              </a:spcBef>
              <a:buFont typeface="Arial"/>
              <a:buChar char="•"/>
            </a:pPr>
            <a:r>
              <a:rPr lang="en-US">
                <a:cs typeface="Calibri"/>
              </a:rPr>
              <a:t>Information access</a:t>
            </a:r>
            <a:endParaRPr lang="en-US"/>
          </a:p>
          <a:p>
            <a:pPr lvl="1" indent="-171450">
              <a:spcBef>
                <a:spcPts val="1000"/>
              </a:spcBef>
              <a:buFont typeface="Arial"/>
              <a:buChar char="•"/>
            </a:pPr>
            <a:r>
              <a:rPr lang="en-US"/>
              <a:t>Created a project website &amp; Twitter</a:t>
            </a:r>
            <a:endParaRPr lang="en-US">
              <a:cs typeface="Calibri"/>
            </a:endParaRPr>
          </a:p>
          <a:p>
            <a:pPr lvl="1" indent="-171450">
              <a:spcBef>
                <a:spcPts val="1000"/>
              </a:spcBef>
              <a:buFont typeface="Arial"/>
              <a:buChar char="•"/>
            </a:pPr>
            <a:r>
              <a:rPr lang="en-US"/>
              <a:t>Promoted to people in the community</a:t>
            </a:r>
            <a:endParaRPr lang="en-US">
              <a:cs typeface="Calibri"/>
            </a:endParaRPr>
          </a:p>
          <a:p>
            <a:pPr lvl="1" indent="-171450">
              <a:spcBef>
                <a:spcPts val="1000"/>
              </a:spcBef>
              <a:buFont typeface="Arial"/>
              <a:buChar char="•"/>
            </a:pPr>
            <a:r>
              <a:rPr lang="en-US"/>
              <a:t>Published summaries as infographics</a:t>
            </a:r>
            <a:endParaRPr lang="en-US">
              <a:cs typeface="Calibri"/>
            </a:endParaRPr>
          </a:p>
          <a:p>
            <a:pPr marL="171450" indent="-171450">
              <a:spcBef>
                <a:spcPts val="1000"/>
              </a:spcBef>
              <a:buFont typeface="Arial"/>
              <a:buChar char="•"/>
            </a:pPr>
            <a:r>
              <a:rPr lang="en-US">
                <a:cs typeface="Calibri"/>
              </a:rPr>
              <a:t>Stakeholder involvement</a:t>
            </a:r>
          </a:p>
          <a:p>
            <a:pPr lvl="1" indent="-171450">
              <a:spcBef>
                <a:spcPts val="1000"/>
              </a:spcBef>
              <a:buFont typeface="Arial"/>
              <a:buChar char="•"/>
            </a:pPr>
            <a:r>
              <a:rPr lang="en-US"/>
              <a:t>Advisory Board meetings</a:t>
            </a:r>
            <a:endParaRPr lang="en-US">
              <a:cs typeface="Calibri"/>
            </a:endParaRPr>
          </a:p>
          <a:p>
            <a:pPr lvl="1" indent="-171450">
              <a:spcBef>
                <a:spcPts val="1000"/>
              </a:spcBef>
              <a:buFont typeface="Arial"/>
              <a:buChar char="•"/>
            </a:pPr>
            <a:r>
              <a:rPr lang="en-US"/>
              <a:t>Interactive presentations at state and national conferences</a:t>
            </a:r>
            <a:endParaRPr lang="en-US">
              <a:cs typeface="Calibri"/>
            </a:endParaRPr>
          </a:p>
          <a:p>
            <a:pPr lvl="1" indent="-171450">
              <a:spcBef>
                <a:spcPts val="1000"/>
              </a:spcBef>
              <a:buFont typeface="Arial"/>
              <a:buChar char="•"/>
            </a:pPr>
            <a:r>
              <a:rPr lang="en-US"/>
              <a:t>Multi-institutional research team</a:t>
            </a:r>
            <a:endParaRPr lang="en-US">
              <a:cs typeface="Calibri"/>
            </a:endParaRPr>
          </a:p>
          <a:p>
            <a:pPr marL="171450" indent="-171450">
              <a:spcBef>
                <a:spcPts val="1000"/>
              </a:spcBef>
              <a:buFont typeface="Arial"/>
              <a:buChar char="•"/>
            </a:pPr>
            <a:endParaRPr lang="en-US"/>
          </a:p>
          <a:p>
            <a:pPr marL="171450" indent="-171450">
              <a:spcBef>
                <a:spcPts val="1000"/>
              </a:spcBef>
              <a:buFont typeface="Arial"/>
              <a:buChar char="•"/>
            </a:pPr>
            <a:r>
              <a:rPr lang="en-US"/>
              <a:t>Call for people to submit items</a:t>
            </a:r>
            <a:endParaRPr lang="en-US">
              <a:cs typeface="Calibri"/>
            </a:endParaRPr>
          </a:p>
          <a:p>
            <a:pPr marL="171450" indent="-171450">
              <a:spcBef>
                <a:spcPts val="1000"/>
              </a:spcBef>
              <a:buFont typeface="Arial"/>
              <a:buChar char="•"/>
            </a:pPr>
            <a:r>
              <a:rPr lang="en-US"/>
              <a:t>Targeted requests for experts to review/analyze items</a:t>
            </a:r>
          </a:p>
          <a:p>
            <a:endParaRPr lang="en-US">
              <a:cs typeface="Calibri"/>
            </a:endParaRPr>
          </a:p>
        </p:txBody>
      </p:sp>
      <p:sp>
        <p:nvSpPr>
          <p:cNvPr id="4" name="Slide Number Placeholder 3"/>
          <p:cNvSpPr>
            <a:spLocks noGrp="1"/>
          </p:cNvSpPr>
          <p:nvPr>
            <p:ph type="sldNum" sz="quarter" idx="5"/>
          </p:nvPr>
        </p:nvSpPr>
        <p:spPr/>
        <p:txBody>
          <a:bodyPr/>
          <a:lstStyle/>
          <a:p>
            <a:fld id="{8E21BCC6-2D12-4434-88E6-AFC42B49B092}" type="slidenum">
              <a:rPr lang="en-US"/>
              <a:t>4</a:t>
            </a:fld>
            <a:endParaRPr lang="en-US"/>
          </a:p>
        </p:txBody>
      </p:sp>
    </p:spTree>
    <p:extLst>
      <p:ext uri="{BB962C8B-B14F-4D97-AF65-F5344CB8AC3E}">
        <p14:creationId xmlns:p14="http://schemas.microsoft.com/office/powerpoint/2010/main" val="197411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Marla</a:t>
            </a:r>
          </a:p>
        </p:txBody>
      </p:sp>
      <p:sp>
        <p:nvSpPr>
          <p:cNvPr id="4" name="Slide Number Placeholder 3"/>
          <p:cNvSpPr>
            <a:spLocks noGrp="1"/>
          </p:cNvSpPr>
          <p:nvPr>
            <p:ph type="sldNum" sz="quarter" idx="5"/>
          </p:nvPr>
        </p:nvSpPr>
        <p:spPr/>
        <p:txBody>
          <a:bodyPr/>
          <a:lstStyle/>
          <a:p>
            <a:fld id="{8E21BCC6-2D12-4434-88E6-AFC42B49B092}" type="slidenum">
              <a:rPr lang="en-US"/>
              <a:t>5</a:t>
            </a:fld>
            <a:endParaRPr lang="en-US"/>
          </a:p>
        </p:txBody>
      </p:sp>
    </p:spTree>
    <p:extLst>
      <p:ext uri="{BB962C8B-B14F-4D97-AF65-F5344CB8AC3E}">
        <p14:creationId xmlns:p14="http://schemas.microsoft.com/office/powerpoint/2010/main" val="162705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Caitlin</a:t>
            </a:r>
          </a:p>
          <a:p>
            <a:r>
              <a:rPr lang="en-US">
                <a:cs typeface="Calibri"/>
              </a:rPr>
              <a:t>Grad student perspective</a:t>
            </a:r>
          </a:p>
          <a:p>
            <a:r>
              <a:rPr lang="en-US">
                <a:cs typeface="Calibri"/>
              </a:rPr>
              <a:t>3 year research project- changes are inevitable. Changes in personnel, overhead costs shift, etc. Open research makes these changes easier because can go back and look, etc. Jamie has brought in fresh perspective. </a:t>
            </a:r>
          </a:p>
          <a:p>
            <a:endParaRPr lang="en-US">
              <a:cs typeface="Calibri"/>
            </a:endParaRPr>
          </a:p>
          <a:p>
            <a:r>
              <a:rPr lang="en-US">
                <a:cs typeface="Calibri"/>
              </a:rPr>
              <a:t>Jamie: I got to experience a valuable by-product of the open science praxis because I did join the project at the end of year one; I was able to follow their process easily while it was happening and all the open tools made it very easy for me to go back and access what I needed to jump in where they are now. </a:t>
            </a:r>
          </a:p>
        </p:txBody>
      </p:sp>
      <p:sp>
        <p:nvSpPr>
          <p:cNvPr id="4" name="Slide Number Placeholder 3"/>
          <p:cNvSpPr>
            <a:spLocks noGrp="1"/>
          </p:cNvSpPr>
          <p:nvPr>
            <p:ph type="sldNum" sz="quarter" idx="5"/>
          </p:nvPr>
        </p:nvSpPr>
        <p:spPr/>
        <p:txBody>
          <a:bodyPr/>
          <a:lstStyle/>
          <a:p>
            <a:fld id="{8E21BCC6-2D12-4434-88E6-AFC42B49B092}" type="slidenum">
              <a:rPr lang="en-US"/>
              <a:t>6</a:t>
            </a:fld>
            <a:endParaRPr lang="en-US"/>
          </a:p>
        </p:txBody>
      </p:sp>
    </p:spTree>
    <p:extLst>
      <p:ext uri="{BB962C8B-B14F-4D97-AF65-F5344CB8AC3E}">
        <p14:creationId xmlns:p14="http://schemas.microsoft.com/office/powerpoint/2010/main" val="242397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Jamie:</a:t>
            </a:r>
          </a:p>
          <a:p>
            <a:r>
              <a:rPr lang="en-US">
                <a:cs typeface="Calibri"/>
              </a:rPr>
              <a:t>We invite you to continue watching our process as we go through the remaining two years of the project. A link to our project website is there on the slide, which will be made available to you.  You can follow our progress on twitter @LifelongOpen.</a:t>
            </a:r>
          </a:p>
          <a:p>
            <a:endParaRPr lang="en-US">
              <a:cs typeface="Calibri"/>
            </a:endParaRPr>
          </a:p>
          <a:p>
            <a:r>
              <a:rPr lang="en-US">
                <a:cs typeface="Calibri"/>
              </a:rPr>
              <a:t>And we'd like to know how you're incorporating open into your research – we'll watch for the </a:t>
            </a:r>
            <a:r>
              <a:rPr lang="en-US" err="1">
                <a:cs typeface="Calibri"/>
              </a:rPr>
              <a:t>OpenEd</a:t>
            </a:r>
            <a:r>
              <a:rPr lang="en-US">
                <a:cs typeface="Calibri"/>
              </a:rPr>
              <a:t> hashtag!</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E21BCC6-2D12-4434-88E6-AFC42B49B092}" type="slidenum">
              <a:rPr lang="en-US"/>
              <a:t>7</a:t>
            </a:fld>
            <a:endParaRPr lang="en-US"/>
          </a:p>
        </p:txBody>
      </p:sp>
    </p:spTree>
    <p:extLst>
      <p:ext uri="{BB962C8B-B14F-4D97-AF65-F5344CB8AC3E}">
        <p14:creationId xmlns:p14="http://schemas.microsoft.com/office/powerpoint/2010/main" val="99360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57493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58302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17387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53877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4937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57471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29908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08824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16234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01374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1/28/2022</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80180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1/28/2022</a:t>
            </a:fld>
            <a:endParaRPr lang="en-US"/>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a:p>
        </p:txBody>
      </p:sp>
    </p:spTree>
    <p:extLst>
      <p:ext uri="{BB962C8B-B14F-4D97-AF65-F5344CB8AC3E}">
        <p14:creationId xmlns:p14="http://schemas.microsoft.com/office/powerpoint/2010/main" val="42188529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87"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unesco.org/science-sustainable-future/open-science" TargetMode="External"/><Relationship Id="rId7" Type="http://schemas.openxmlformats.org/officeDocument/2006/relationships/hyperlink" Target="https://pixabay.com/users/stux-1236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youtube.com/watch?v=eSLzkOG1cR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atasharing.sparcope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users/geralt-9301/"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syntagm.co.uk/design/cardsortdl.shtml" TargetMode="External"/><Relationship Id="rId13" Type="http://schemas.openxmlformats.org/officeDocument/2006/relationships/hyperlink" Target="https://pixabay.com/users/gdj-1086657/" TargetMode="External"/><Relationship Id="rId3" Type="http://schemas.openxmlformats.org/officeDocument/2006/relationships/hyperlink" Target="https://kardsort.com/" TargetMode="External"/><Relationship Id="rId7" Type="http://schemas.openxmlformats.org/officeDocument/2006/relationships/hyperlink" Target="https://go-gn.net/gogn_outputs/research-methods-handbook/" TargetMode="External"/><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osf.io/" TargetMode="External"/><Relationship Id="rId11" Type="http://schemas.openxmlformats.org/officeDocument/2006/relationships/image" Target="../media/image1.png"/><Relationship Id="rId5" Type="http://schemas.openxmlformats.org/officeDocument/2006/relationships/hyperlink" Target="https://moodle.org/" TargetMode="External"/><Relationship Id="rId10" Type="http://schemas.openxmlformats.org/officeDocument/2006/relationships/hyperlink" Target="https://trello.com/en-US" TargetMode="External"/><Relationship Id="rId4" Type="http://schemas.openxmlformats.org/officeDocument/2006/relationships/hyperlink" Target="https://www.youtube.com/watch?v=GtdtOqbNgOA" TargetMode="External"/><Relationship Id="rId9" Type="http://schemas.openxmlformats.org/officeDocument/2006/relationships/hyperlink" Target="https://www.microsoft.com/en-us/microsoft-teams/free?ms.officeurl=teamsfree&amp;rtc=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users/gdj-1086657/"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ocolearnokportal.org/course/view.php?id=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s://twitter.com/lifelongopen?lang=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mls.gov/" TargetMode="External"/><Relationship Id="rId2" Type="http://schemas.openxmlformats.org/officeDocument/2006/relationships/hyperlink" Target="http://www.imls.gov/" TargetMode="External"/><Relationship Id="rId1" Type="http://schemas.openxmlformats.org/officeDocument/2006/relationships/slideLayout" Target="../slideLayouts/slideLayout7.xml"/><Relationship Id="rId5" Type="http://schemas.openxmlformats.org/officeDocument/2006/relationships/hyperlink" Target="http://www.twitter.com/us_imls" TargetMode="External"/><Relationship Id="rId4" Type="http://schemas.openxmlformats.org/officeDocument/2006/relationships/hyperlink" Target="http://www.facebook.com/USIM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4.0/?ref=chooser-v1" TargetMode="External"/><Relationship Id="rId2" Type="http://schemas.openxmlformats.org/officeDocument/2006/relationships/hyperlink" Target="https://ocolearnokportal.org/course/view.php?id=21&amp;section=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DABF1718-BE2D-F447-9D2E-364F3D1C4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3F4144-E168-4D60-9664-736DFCF6D8DB}"/>
              </a:ext>
            </a:extLst>
          </p:cNvPr>
          <p:cNvSpPr/>
          <p:nvPr/>
        </p:nvSpPr>
        <p:spPr>
          <a:xfrm>
            <a:off x="6107722" y="1953"/>
            <a:ext cx="6096000" cy="6857999"/>
          </a:xfrm>
          <a:prstGeom prst="rect">
            <a:avLst/>
          </a:prstGeom>
          <a:solidFill>
            <a:srgbClr val="F7A6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 company name&#10;&#10;Description automatically generated">
            <a:extLst>
              <a:ext uri="{FF2B5EF4-FFF2-40B4-BE49-F238E27FC236}">
                <a16:creationId xmlns:a16="http://schemas.microsoft.com/office/drawing/2014/main" id="{011A785F-AA2B-4C68-9482-12382634EC4D}"/>
              </a:ext>
            </a:extLst>
          </p:cNvPr>
          <p:cNvPicPr>
            <a:picLocks noChangeAspect="1"/>
          </p:cNvPicPr>
          <p:nvPr/>
        </p:nvPicPr>
        <p:blipFill rotWithShape="1">
          <a:blip r:embed="rId2"/>
          <a:srcRect l="4387" r="6724"/>
          <a:stretch/>
        </p:blipFill>
        <p:spPr>
          <a:xfrm>
            <a:off x="-6" y="10"/>
            <a:ext cx="6096000" cy="6857989"/>
          </a:xfrm>
          <a:prstGeom prst="rect">
            <a:avLst/>
          </a:prstGeom>
        </p:spPr>
      </p:pic>
      <p:sp useBgFill="1">
        <p:nvSpPr>
          <p:cNvPr id="24" name="Freeform: Shape 23">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5594"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569389" y="1826096"/>
            <a:ext cx="3149221" cy="2142699"/>
          </a:xfrm>
        </p:spPr>
        <p:txBody>
          <a:bodyPr anchor="b">
            <a:normAutofit/>
          </a:bodyPr>
          <a:lstStyle/>
          <a:p>
            <a:pPr algn="ctr"/>
            <a:r>
              <a:rPr lang="en-US" sz="4000">
                <a:cs typeface="Calibri Light"/>
              </a:rPr>
              <a:t>Many Minds Make Strong Research</a:t>
            </a:r>
            <a:endParaRPr lang="en-US" sz="4000"/>
          </a:p>
        </p:txBody>
      </p:sp>
      <p:sp>
        <p:nvSpPr>
          <p:cNvPr id="3" name="Subtitle 2"/>
          <p:cNvSpPr>
            <a:spLocks noGrp="1"/>
          </p:cNvSpPr>
          <p:nvPr>
            <p:ph type="subTitle" idx="1"/>
          </p:nvPr>
        </p:nvSpPr>
        <p:spPr>
          <a:xfrm>
            <a:off x="7690513" y="4196605"/>
            <a:ext cx="2906973" cy="948601"/>
          </a:xfrm>
        </p:spPr>
        <p:txBody>
          <a:bodyPr vert="horz" lIns="91440" tIns="45720" rIns="91440" bIns="45720" rtlCol="0" anchor="t">
            <a:normAutofit fontScale="70000" lnSpcReduction="20000"/>
          </a:bodyPr>
          <a:lstStyle/>
          <a:p>
            <a:pPr algn="ctr">
              <a:lnSpc>
                <a:spcPct val="100000"/>
              </a:lnSpc>
            </a:pPr>
            <a:r>
              <a:rPr lang="en-US" sz="1300"/>
              <a:t>Marla Lobley</a:t>
            </a:r>
          </a:p>
          <a:p>
            <a:pPr algn="ctr">
              <a:lnSpc>
                <a:spcPct val="100000"/>
              </a:lnSpc>
            </a:pPr>
            <a:r>
              <a:rPr lang="en-US" sz="1300"/>
              <a:t>Kathy </a:t>
            </a:r>
            <a:r>
              <a:rPr lang="en-US" sz="1300" err="1"/>
              <a:t>Essmiller</a:t>
            </a:r>
          </a:p>
          <a:p>
            <a:pPr algn="ctr">
              <a:lnSpc>
                <a:spcPct val="100000"/>
              </a:lnSpc>
            </a:pPr>
            <a:r>
              <a:rPr lang="en-US" sz="1300"/>
              <a:t>Jamie Holmes</a:t>
            </a:r>
          </a:p>
          <a:p>
            <a:pPr algn="ctr">
              <a:lnSpc>
                <a:spcPct val="100000"/>
              </a:lnSpc>
            </a:pPr>
            <a:r>
              <a:rPr lang="en-US" sz="1300"/>
              <a:t>Caitlin Kelley</a:t>
            </a:r>
          </a:p>
        </p:txBody>
      </p:sp>
      <p:sp>
        <p:nvSpPr>
          <p:cNvPr id="26" name="Freeform: Shape 25">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6"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57825D-8E27-F741-BB30-77B51E11F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478F2-AD2A-4700-9A25-66F1AFFA8F28}"/>
              </a:ext>
            </a:extLst>
          </p:cNvPr>
          <p:cNvSpPr>
            <a:spLocks noGrp="1"/>
          </p:cNvSpPr>
          <p:nvPr>
            <p:ph type="title"/>
          </p:nvPr>
        </p:nvSpPr>
        <p:spPr>
          <a:xfrm>
            <a:off x="963009" y="960120"/>
            <a:ext cx="5132991" cy="1507398"/>
          </a:xfrm>
        </p:spPr>
        <p:txBody>
          <a:bodyPr anchor="ctr">
            <a:normAutofit/>
          </a:bodyPr>
          <a:lstStyle/>
          <a:p>
            <a:r>
              <a:rPr lang="en-US"/>
              <a:t>Definition</a:t>
            </a:r>
          </a:p>
        </p:txBody>
      </p:sp>
      <p:sp>
        <p:nvSpPr>
          <p:cNvPr id="3" name="Content Placeholder 2">
            <a:extLst>
              <a:ext uri="{FF2B5EF4-FFF2-40B4-BE49-F238E27FC236}">
                <a16:creationId xmlns:a16="http://schemas.microsoft.com/office/drawing/2014/main" id="{E76F3F03-E8F5-410B-985E-C8A0E8151BCA}"/>
              </a:ext>
            </a:extLst>
          </p:cNvPr>
          <p:cNvSpPr>
            <a:spLocks noGrp="1"/>
          </p:cNvSpPr>
          <p:nvPr>
            <p:ph idx="1"/>
          </p:nvPr>
        </p:nvSpPr>
        <p:spPr>
          <a:xfrm>
            <a:off x="963009" y="2310264"/>
            <a:ext cx="5132991" cy="4118400"/>
          </a:xfrm>
        </p:spPr>
        <p:txBody>
          <a:bodyPr vert="horz" lIns="91440" tIns="45720" rIns="91440" bIns="45720" rtlCol="0" anchor="t">
            <a:noAutofit/>
          </a:bodyPr>
          <a:lstStyle/>
          <a:p>
            <a:pPr>
              <a:lnSpc>
                <a:spcPct val="100000"/>
              </a:lnSpc>
            </a:pPr>
            <a:r>
              <a:rPr lang="en-US" sz="2400">
                <a:ea typeface="+mn-lt"/>
                <a:cs typeface="+mn-lt"/>
              </a:rPr>
              <a:t>"The idea behind Open Science is to allow scientific information, data and outputs to be more widely accessible (Open Access) and more reliably harnessed (Open Data) with the active engagement of all the stakeholders (Open to Society)." (</a:t>
            </a:r>
            <a:r>
              <a:rPr lang="en-US" sz="2400">
                <a:ea typeface="+mn-lt"/>
                <a:cs typeface="+mn-lt"/>
                <a:hlinkClick r:id="rId3"/>
              </a:rPr>
              <a:t>UNESCO, n.d.</a:t>
            </a:r>
            <a:r>
              <a:rPr lang="en-US" sz="2400">
                <a:ea typeface="+mn-lt"/>
                <a:cs typeface="+mn-lt"/>
              </a:rPr>
              <a:t>)</a:t>
            </a:r>
          </a:p>
          <a:p>
            <a:pPr>
              <a:lnSpc>
                <a:spcPct val="100000"/>
              </a:lnSpc>
            </a:pPr>
            <a:r>
              <a:rPr lang="en-US" sz="2400">
                <a:hlinkClick r:id="rId4"/>
              </a:rPr>
              <a:t>2020 OpenEd Presentation: OER's Efficacy in Developing Lifelong Learning Competencies</a:t>
            </a:r>
            <a:endParaRPr lang="en-US" sz="2400"/>
          </a:p>
          <a:p>
            <a:pPr>
              <a:lnSpc>
                <a:spcPct val="100000"/>
              </a:lnSpc>
            </a:pPr>
            <a:endParaRPr lang="en-US" sz="1700" i="1"/>
          </a:p>
        </p:txBody>
      </p:sp>
      <p:sp>
        <p:nvSpPr>
          <p:cNvPr id="15" name="Freeform 24">
            <a:extLst>
              <a:ext uri="{FF2B5EF4-FFF2-40B4-BE49-F238E27FC236}">
                <a16:creationId xmlns:a16="http://schemas.microsoft.com/office/drawing/2014/main" id="{BFE0876F-3684-9542-BE96-0F5B20466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77" y="0"/>
            <a:ext cx="3047936" cy="377362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2AE4916-5BB3-45DF-9AA5-20F095D0A476}"/>
              </a:ext>
            </a:extLst>
          </p:cNvPr>
          <p:cNvPicPr>
            <a:picLocks noChangeAspect="1"/>
          </p:cNvPicPr>
          <p:nvPr/>
        </p:nvPicPr>
        <p:blipFill rotWithShape="1">
          <a:blip r:embed="rId5"/>
          <a:srcRect l="8667" r="10667" b="-592"/>
          <a:stretch/>
        </p:blipFill>
        <p:spPr>
          <a:xfrm>
            <a:off x="7124049" y="447922"/>
            <a:ext cx="1938774" cy="2417687"/>
          </a:xfrm>
          <a:prstGeom prst="rect">
            <a:avLst/>
          </a:prstGeom>
        </p:spPr>
      </p:pic>
      <p:sp>
        <p:nvSpPr>
          <p:cNvPr id="17" name="Freeform 25">
            <a:extLst>
              <a:ext uri="{FF2B5EF4-FFF2-40B4-BE49-F238E27FC236}">
                <a16:creationId xmlns:a16="http://schemas.microsoft.com/office/drawing/2014/main" id="{1C790CCF-160E-D54B-8E48-E6AC86C3F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217579" y="3099937"/>
            <a:ext cx="3047936" cy="375705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AD693D4-ED49-41BF-843E-43B09DBBA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499" y="0"/>
            <a:ext cx="3152474" cy="3837982"/>
          </a:xfrm>
          <a:custGeom>
            <a:avLst/>
            <a:gdLst>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9" fmla="*/ 91440 w 3152219"/>
              <a:gd name="connsiteY9" fmla="*/ 91440 h 3837982"/>
              <a:gd name="connsiteX0" fmla="*/ 5349 w 3157568"/>
              <a:gd name="connsiteY0" fmla="*/ 0 h 3837982"/>
              <a:gd name="connsiteX1" fmla="*/ 3157568 w 3157568"/>
              <a:gd name="connsiteY1" fmla="*/ 0 h 3837982"/>
              <a:gd name="connsiteX2" fmla="*/ 3157568 w 3157568"/>
              <a:gd name="connsiteY2" fmla="*/ 2329946 h 3837982"/>
              <a:gd name="connsiteX3" fmla="*/ 2745883 w 3157568"/>
              <a:gd name="connsiteY3" fmla="*/ 3208280 h 3837982"/>
              <a:gd name="connsiteX4" fmla="*/ 1722314 w 3157568"/>
              <a:gd name="connsiteY4" fmla="*/ 3716751 h 3837982"/>
              <a:gd name="connsiteX5" fmla="*/ 1578875 w 3157568"/>
              <a:gd name="connsiteY5" fmla="*/ 3837982 h 3837982"/>
              <a:gd name="connsiteX6" fmla="*/ 1440602 w 3157568"/>
              <a:gd name="connsiteY6" fmla="*/ 3716751 h 3837982"/>
              <a:gd name="connsiteX7" fmla="*/ 417034 w 3157568"/>
              <a:gd name="connsiteY7" fmla="*/ 3208280 h 3837982"/>
              <a:gd name="connsiteX8" fmla="*/ 5349 w 3157568"/>
              <a:gd name="connsiteY8" fmla="*/ 2329946 h 3837982"/>
              <a:gd name="connsiteX9" fmla="*/ 0 w 3157568"/>
              <a:gd name="connsiteY9" fmla="*/ 4839 h 3837982"/>
              <a:gd name="connsiteX0" fmla="*/ 255 w 3152474"/>
              <a:gd name="connsiteY0" fmla="*/ 0 h 3837982"/>
              <a:gd name="connsiteX1" fmla="*/ 3152474 w 3152474"/>
              <a:gd name="connsiteY1" fmla="*/ 0 h 3837982"/>
              <a:gd name="connsiteX2" fmla="*/ 3152474 w 3152474"/>
              <a:gd name="connsiteY2" fmla="*/ 2329946 h 3837982"/>
              <a:gd name="connsiteX3" fmla="*/ 2740789 w 3152474"/>
              <a:gd name="connsiteY3" fmla="*/ 3208280 h 3837982"/>
              <a:gd name="connsiteX4" fmla="*/ 1717220 w 3152474"/>
              <a:gd name="connsiteY4" fmla="*/ 3716751 h 3837982"/>
              <a:gd name="connsiteX5" fmla="*/ 1573781 w 3152474"/>
              <a:gd name="connsiteY5" fmla="*/ 3837982 h 3837982"/>
              <a:gd name="connsiteX6" fmla="*/ 1435508 w 3152474"/>
              <a:gd name="connsiteY6" fmla="*/ 3716751 h 3837982"/>
              <a:gd name="connsiteX7" fmla="*/ 411940 w 3152474"/>
              <a:gd name="connsiteY7" fmla="*/ 3208280 h 3837982"/>
              <a:gd name="connsiteX8" fmla="*/ 255 w 3152474"/>
              <a:gd name="connsiteY8" fmla="*/ 2329946 h 3837982"/>
              <a:gd name="connsiteX9" fmla="*/ 0 w 3152474"/>
              <a:gd name="connsiteY9"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4839 h 38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474" h="3837982">
                <a:moveTo>
                  <a:pt x="3152474" y="0"/>
                </a:moveTo>
                <a:lnTo>
                  <a:pt x="3152474" y="2329946"/>
                </a:lnTo>
                <a:cubicBezTo>
                  <a:pt x="3152474" y="2783403"/>
                  <a:pt x="3023823" y="3010372"/>
                  <a:pt x="2740789" y="3208280"/>
                </a:cubicBezTo>
                <a:cubicBezTo>
                  <a:pt x="2446441" y="3378814"/>
                  <a:pt x="2060081" y="3451796"/>
                  <a:pt x="1717220" y="3716751"/>
                </a:cubicBezTo>
                <a:lnTo>
                  <a:pt x="1573781" y="3837982"/>
                </a:lnTo>
                <a:lnTo>
                  <a:pt x="1435508" y="3716751"/>
                </a:lnTo>
                <a:cubicBezTo>
                  <a:pt x="1092646" y="3451796"/>
                  <a:pt x="706286" y="3378814"/>
                  <a:pt x="411940" y="3208280"/>
                </a:cubicBezTo>
                <a:cubicBezTo>
                  <a:pt x="128905" y="3010372"/>
                  <a:pt x="255" y="2783403"/>
                  <a:pt x="255" y="2329946"/>
                </a:cubicBezTo>
                <a:cubicBezTo>
                  <a:pt x="255" y="1553297"/>
                  <a:pt x="0" y="4839"/>
                  <a:pt x="0" y="4839"/>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4BD717D-C78B-4563-834F-8AC2FA831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38" y="3033562"/>
            <a:ext cx="3152219" cy="3823431"/>
          </a:xfrm>
          <a:custGeom>
            <a:avLst/>
            <a:gdLst>
              <a:gd name="connsiteX0" fmla="*/ 1573526 w 3152219"/>
              <a:gd name="connsiteY0" fmla="*/ 0 h 3823431"/>
              <a:gd name="connsiteX1" fmla="*/ 1716965 w 3152219"/>
              <a:gd name="connsiteY1" fmla="*/ 121231 h 3823431"/>
              <a:gd name="connsiteX2" fmla="*/ 2740534 w 3152219"/>
              <a:gd name="connsiteY2" fmla="*/ 629702 h 3823431"/>
              <a:gd name="connsiteX3" fmla="*/ 3152219 w 3152219"/>
              <a:gd name="connsiteY3" fmla="*/ 1508036 h 3823431"/>
              <a:gd name="connsiteX4" fmla="*/ 3152219 w 3152219"/>
              <a:gd name="connsiteY4" fmla="*/ 3823431 h 3823431"/>
              <a:gd name="connsiteX5" fmla="*/ 0 w 3152219"/>
              <a:gd name="connsiteY5" fmla="*/ 3823431 h 3823431"/>
              <a:gd name="connsiteX6" fmla="*/ 0 w 3152219"/>
              <a:gd name="connsiteY6" fmla="*/ 1508036 h 3823431"/>
              <a:gd name="connsiteX7" fmla="*/ 411685 w 3152219"/>
              <a:gd name="connsiteY7" fmla="*/ 629702 h 3823431"/>
              <a:gd name="connsiteX8" fmla="*/ 1435253 w 3152219"/>
              <a:gd name="connsiteY8" fmla="*/ 121231 h 3823431"/>
              <a:gd name="connsiteX0" fmla="*/ 0 w 3152219"/>
              <a:gd name="connsiteY0" fmla="*/ 3823431 h 3914871"/>
              <a:gd name="connsiteX1" fmla="*/ 0 w 3152219"/>
              <a:gd name="connsiteY1" fmla="*/ 1508036 h 3914871"/>
              <a:gd name="connsiteX2" fmla="*/ 411685 w 3152219"/>
              <a:gd name="connsiteY2" fmla="*/ 629702 h 3914871"/>
              <a:gd name="connsiteX3" fmla="*/ 1435253 w 3152219"/>
              <a:gd name="connsiteY3" fmla="*/ 121231 h 3914871"/>
              <a:gd name="connsiteX4" fmla="*/ 1573526 w 3152219"/>
              <a:gd name="connsiteY4" fmla="*/ 0 h 3914871"/>
              <a:gd name="connsiteX5" fmla="*/ 1716965 w 3152219"/>
              <a:gd name="connsiteY5" fmla="*/ 121231 h 3914871"/>
              <a:gd name="connsiteX6" fmla="*/ 2740534 w 3152219"/>
              <a:gd name="connsiteY6" fmla="*/ 629702 h 3914871"/>
              <a:gd name="connsiteX7" fmla="*/ 3152219 w 3152219"/>
              <a:gd name="connsiteY7" fmla="*/ 1508036 h 3914871"/>
              <a:gd name="connsiteX8" fmla="*/ 3152219 w 3152219"/>
              <a:gd name="connsiteY8" fmla="*/ 3823431 h 3914871"/>
              <a:gd name="connsiteX9" fmla="*/ 91440 w 3152219"/>
              <a:gd name="connsiteY9" fmla="*/ 3914871 h 3914871"/>
              <a:gd name="connsiteX0" fmla="*/ 0 w 3152219"/>
              <a:gd name="connsiteY0" fmla="*/ 3823431 h 3823431"/>
              <a:gd name="connsiteX1" fmla="*/ 0 w 3152219"/>
              <a:gd name="connsiteY1" fmla="*/ 1508036 h 3823431"/>
              <a:gd name="connsiteX2" fmla="*/ 411685 w 3152219"/>
              <a:gd name="connsiteY2" fmla="*/ 629702 h 3823431"/>
              <a:gd name="connsiteX3" fmla="*/ 1435253 w 3152219"/>
              <a:gd name="connsiteY3" fmla="*/ 121231 h 3823431"/>
              <a:gd name="connsiteX4" fmla="*/ 1573526 w 3152219"/>
              <a:gd name="connsiteY4" fmla="*/ 0 h 3823431"/>
              <a:gd name="connsiteX5" fmla="*/ 1716965 w 3152219"/>
              <a:gd name="connsiteY5" fmla="*/ 121231 h 3823431"/>
              <a:gd name="connsiteX6" fmla="*/ 2740534 w 3152219"/>
              <a:gd name="connsiteY6" fmla="*/ 629702 h 3823431"/>
              <a:gd name="connsiteX7" fmla="*/ 3152219 w 3152219"/>
              <a:gd name="connsiteY7" fmla="*/ 1508036 h 3823431"/>
              <a:gd name="connsiteX8" fmla="*/ 3152219 w 3152219"/>
              <a:gd name="connsiteY8" fmla="*/ 3823431 h 38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219" h="3823431">
                <a:moveTo>
                  <a:pt x="0" y="3823431"/>
                </a:moveTo>
                <a:lnTo>
                  <a:pt x="0" y="1508036"/>
                </a:lnTo>
                <a:cubicBezTo>
                  <a:pt x="0" y="1054579"/>
                  <a:pt x="128650" y="827610"/>
                  <a:pt x="411685" y="629702"/>
                </a:cubicBezTo>
                <a:cubicBezTo>
                  <a:pt x="706031" y="459168"/>
                  <a:pt x="1092391" y="386186"/>
                  <a:pt x="1435253" y="121231"/>
                </a:cubicBezTo>
                <a:lnTo>
                  <a:pt x="1573526" y="0"/>
                </a:lnTo>
                <a:lnTo>
                  <a:pt x="1716965" y="121231"/>
                </a:lnTo>
                <a:cubicBezTo>
                  <a:pt x="2059826" y="386186"/>
                  <a:pt x="2446186" y="459168"/>
                  <a:pt x="2740534" y="629702"/>
                </a:cubicBezTo>
                <a:cubicBezTo>
                  <a:pt x="3023568" y="827610"/>
                  <a:pt x="3152219" y="1054579"/>
                  <a:pt x="3152219" y="1508036"/>
                </a:cubicBezTo>
                <a:lnTo>
                  <a:pt x="3152219" y="3823431"/>
                </a:ln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5" descr="A picture containing square&#10;&#10;Description automatically generated">
            <a:extLst>
              <a:ext uri="{FF2B5EF4-FFF2-40B4-BE49-F238E27FC236}">
                <a16:creationId xmlns:a16="http://schemas.microsoft.com/office/drawing/2014/main" id="{8399CAF8-D0E0-449F-BD04-D3734163BFD2}"/>
              </a:ext>
            </a:extLst>
          </p:cNvPr>
          <p:cNvPicPr>
            <a:picLocks noChangeAspect="1"/>
          </p:cNvPicPr>
          <p:nvPr/>
        </p:nvPicPr>
        <p:blipFill>
          <a:blip r:embed="rId6"/>
          <a:stretch>
            <a:fillRect/>
          </a:stretch>
        </p:blipFill>
        <p:spPr>
          <a:xfrm>
            <a:off x="8441054" y="4097639"/>
            <a:ext cx="2743199" cy="2496970"/>
          </a:xfrm>
          <a:prstGeom prst="rect">
            <a:avLst/>
          </a:prstGeom>
        </p:spPr>
      </p:pic>
      <p:sp>
        <p:nvSpPr>
          <p:cNvPr id="5" name="TextBox 4">
            <a:extLst>
              <a:ext uri="{FF2B5EF4-FFF2-40B4-BE49-F238E27FC236}">
                <a16:creationId xmlns:a16="http://schemas.microsoft.com/office/drawing/2014/main" id="{773418DC-74C0-405C-BAF2-54AF5D8B92A0}"/>
              </a:ext>
            </a:extLst>
          </p:cNvPr>
          <p:cNvSpPr txBox="1"/>
          <p:nvPr/>
        </p:nvSpPr>
        <p:spPr>
          <a:xfrm>
            <a:off x="8303463" y="6491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Creator: </a:t>
            </a:r>
            <a:r>
              <a:rPr lang="en-US">
                <a:hlinkClick r:id="rId7"/>
              </a:rPr>
              <a:t>stux</a:t>
            </a:r>
            <a:r>
              <a:rPr lang="en-US"/>
              <a:t> on Pixabay</a:t>
            </a:r>
          </a:p>
        </p:txBody>
      </p:sp>
    </p:spTree>
    <p:extLst>
      <p:ext uri="{BB962C8B-B14F-4D97-AF65-F5344CB8AC3E}">
        <p14:creationId xmlns:p14="http://schemas.microsoft.com/office/powerpoint/2010/main" val="139899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57825D-8E27-F741-BB30-77B51E11F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478F2-AD2A-4700-9A25-66F1AFFA8F28}"/>
              </a:ext>
            </a:extLst>
          </p:cNvPr>
          <p:cNvSpPr>
            <a:spLocks noGrp="1"/>
          </p:cNvSpPr>
          <p:nvPr>
            <p:ph type="title"/>
          </p:nvPr>
        </p:nvSpPr>
        <p:spPr>
          <a:xfrm>
            <a:off x="963009" y="960120"/>
            <a:ext cx="5132991" cy="1507398"/>
          </a:xfrm>
        </p:spPr>
        <p:txBody>
          <a:bodyPr anchor="ctr">
            <a:normAutofit/>
          </a:bodyPr>
          <a:lstStyle/>
          <a:p>
            <a:r>
              <a:rPr lang="en-US">
                <a:ea typeface="+mj-lt"/>
                <a:cs typeface="+mj-lt"/>
              </a:rPr>
              <a:t>Value of Open Research</a:t>
            </a:r>
            <a:endParaRPr lang="en-US"/>
          </a:p>
        </p:txBody>
      </p:sp>
      <p:sp>
        <p:nvSpPr>
          <p:cNvPr id="3" name="Content Placeholder 2">
            <a:extLst>
              <a:ext uri="{FF2B5EF4-FFF2-40B4-BE49-F238E27FC236}">
                <a16:creationId xmlns:a16="http://schemas.microsoft.com/office/drawing/2014/main" id="{E76F3F03-E8F5-410B-985E-C8A0E8151BCA}"/>
              </a:ext>
            </a:extLst>
          </p:cNvPr>
          <p:cNvSpPr>
            <a:spLocks noGrp="1"/>
          </p:cNvSpPr>
          <p:nvPr>
            <p:ph idx="1"/>
          </p:nvPr>
        </p:nvSpPr>
        <p:spPr>
          <a:xfrm>
            <a:off x="963009" y="2310264"/>
            <a:ext cx="5132991" cy="4118400"/>
          </a:xfrm>
        </p:spPr>
        <p:txBody>
          <a:bodyPr vert="horz" lIns="91440" tIns="45720" rIns="91440" bIns="45720" rtlCol="0" anchor="t">
            <a:noAutofit/>
          </a:bodyPr>
          <a:lstStyle/>
          <a:p>
            <a:r>
              <a:rPr lang="en-US" sz="2400">
                <a:ea typeface="+mn-lt"/>
                <a:cs typeface="+mn-lt"/>
              </a:rPr>
              <a:t>Diverse viewpoints</a:t>
            </a:r>
          </a:p>
          <a:p>
            <a:r>
              <a:rPr lang="en-US" sz="2400">
                <a:ea typeface="+mn-lt"/>
                <a:cs typeface="+mn-lt"/>
              </a:rPr>
              <a:t>Project recognition &amp; future use by stakeholders</a:t>
            </a:r>
          </a:p>
          <a:p>
            <a:r>
              <a:rPr lang="en-US" sz="2400">
                <a:ea typeface="+mn-lt"/>
                <a:cs typeface="+mn-lt"/>
                <a:hlinkClick r:id="rId3"/>
              </a:rPr>
              <a:t>Article and Data Sharing Requirements from federal agencies</a:t>
            </a:r>
            <a:endParaRPr lang="en-US" sz="2400">
              <a:ea typeface="+mn-lt"/>
              <a:cs typeface="+mn-lt"/>
            </a:endParaRPr>
          </a:p>
          <a:p>
            <a:r>
              <a:rPr lang="en-US" sz="2400">
                <a:ea typeface="+mn-lt"/>
                <a:cs typeface="+mn-lt"/>
              </a:rPr>
              <a:t>Process &gt; Product</a:t>
            </a:r>
          </a:p>
          <a:p>
            <a:r>
              <a:rPr lang="en-US" sz="2400">
                <a:ea typeface="+mn-lt"/>
                <a:cs typeface="+mn-lt"/>
              </a:rPr>
              <a:t>Aligns with Open Practices</a:t>
            </a:r>
          </a:p>
          <a:p>
            <a:pPr>
              <a:lnSpc>
                <a:spcPct val="100000"/>
              </a:lnSpc>
            </a:pPr>
            <a:endParaRPr lang="en-US" sz="1700" i="1"/>
          </a:p>
        </p:txBody>
      </p:sp>
      <p:sp>
        <p:nvSpPr>
          <p:cNvPr id="15" name="Freeform 24">
            <a:extLst>
              <a:ext uri="{FF2B5EF4-FFF2-40B4-BE49-F238E27FC236}">
                <a16:creationId xmlns:a16="http://schemas.microsoft.com/office/drawing/2014/main" id="{BFE0876F-3684-9542-BE96-0F5B20466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77" y="0"/>
            <a:ext cx="3047936" cy="377362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2AE4916-5BB3-45DF-9AA5-20F095D0A476}"/>
              </a:ext>
            </a:extLst>
          </p:cNvPr>
          <p:cNvPicPr>
            <a:picLocks noChangeAspect="1"/>
          </p:cNvPicPr>
          <p:nvPr/>
        </p:nvPicPr>
        <p:blipFill rotWithShape="1">
          <a:blip r:embed="rId4"/>
          <a:srcRect l="8667" r="10667" b="-592"/>
          <a:stretch/>
        </p:blipFill>
        <p:spPr>
          <a:xfrm>
            <a:off x="7124049" y="447922"/>
            <a:ext cx="1938774" cy="2417687"/>
          </a:xfrm>
          <a:prstGeom prst="rect">
            <a:avLst/>
          </a:prstGeom>
        </p:spPr>
      </p:pic>
      <p:sp>
        <p:nvSpPr>
          <p:cNvPr id="17" name="Freeform 25">
            <a:extLst>
              <a:ext uri="{FF2B5EF4-FFF2-40B4-BE49-F238E27FC236}">
                <a16:creationId xmlns:a16="http://schemas.microsoft.com/office/drawing/2014/main" id="{1C790CCF-160E-D54B-8E48-E6AC86C3F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217579" y="3099937"/>
            <a:ext cx="3047936" cy="375705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AD693D4-ED49-41BF-843E-43B09DBBA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499" y="0"/>
            <a:ext cx="3152474" cy="3837982"/>
          </a:xfrm>
          <a:custGeom>
            <a:avLst/>
            <a:gdLst>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9" fmla="*/ 91440 w 3152219"/>
              <a:gd name="connsiteY9" fmla="*/ 91440 h 3837982"/>
              <a:gd name="connsiteX0" fmla="*/ 5349 w 3157568"/>
              <a:gd name="connsiteY0" fmla="*/ 0 h 3837982"/>
              <a:gd name="connsiteX1" fmla="*/ 3157568 w 3157568"/>
              <a:gd name="connsiteY1" fmla="*/ 0 h 3837982"/>
              <a:gd name="connsiteX2" fmla="*/ 3157568 w 3157568"/>
              <a:gd name="connsiteY2" fmla="*/ 2329946 h 3837982"/>
              <a:gd name="connsiteX3" fmla="*/ 2745883 w 3157568"/>
              <a:gd name="connsiteY3" fmla="*/ 3208280 h 3837982"/>
              <a:gd name="connsiteX4" fmla="*/ 1722314 w 3157568"/>
              <a:gd name="connsiteY4" fmla="*/ 3716751 h 3837982"/>
              <a:gd name="connsiteX5" fmla="*/ 1578875 w 3157568"/>
              <a:gd name="connsiteY5" fmla="*/ 3837982 h 3837982"/>
              <a:gd name="connsiteX6" fmla="*/ 1440602 w 3157568"/>
              <a:gd name="connsiteY6" fmla="*/ 3716751 h 3837982"/>
              <a:gd name="connsiteX7" fmla="*/ 417034 w 3157568"/>
              <a:gd name="connsiteY7" fmla="*/ 3208280 h 3837982"/>
              <a:gd name="connsiteX8" fmla="*/ 5349 w 3157568"/>
              <a:gd name="connsiteY8" fmla="*/ 2329946 h 3837982"/>
              <a:gd name="connsiteX9" fmla="*/ 0 w 3157568"/>
              <a:gd name="connsiteY9" fmla="*/ 4839 h 3837982"/>
              <a:gd name="connsiteX0" fmla="*/ 255 w 3152474"/>
              <a:gd name="connsiteY0" fmla="*/ 0 h 3837982"/>
              <a:gd name="connsiteX1" fmla="*/ 3152474 w 3152474"/>
              <a:gd name="connsiteY1" fmla="*/ 0 h 3837982"/>
              <a:gd name="connsiteX2" fmla="*/ 3152474 w 3152474"/>
              <a:gd name="connsiteY2" fmla="*/ 2329946 h 3837982"/>
              <a:gd name="connsiteX3" fmla="*/ 2740789 w 3152474"/>
              <a:gd name="connsiteY3" fmla="*/ 3208280 h 3837982"/>
              <a:gd name="connsiteX4" fmla="*/ 1717220 w 3152474"/>
              <a:gd name="connsiteY4" fmla="*/ 3716751 h 3837982"/>
              <a:gd name="connsiteX5" fmla="*/ 1573781 w 3152474"/>
              <a:gd name="connsiteY5" fmla="*/ 3837982 h 3837982"/>
              <a:gd name="connsiteX6" fmla="*/ 1435508 w 3152474"/>
              <a:gd name="connsiteY6" fmla="*/ 3716751 h 3837982"/>
              <a:gd name="connsiteX7" fmla="*/ 411940 w 3152474"/>
              <a:gd name="connsiteY7" fmla="*/ 3208280 h 3837982"/>
              <a:gd name="connsiteX8" fmla="*/ 255 w 3152474"/>
              <a:gd name="connsiteY8" fmla="*/ 2329946 h 3837982"/>
              <a:gd name="connsiteX9" fmla="*/ 0 w 3152474"/>
              <a:gd name="connsiteY9"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4839 h 38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474" h="3837982">
                <a:moveTo>
                  <a:pt x="3152474" y="0"/>
                </a:moveTo>
                <a:lnTo>
                  <a:pt x="3152474" y="2329946"/>
                </a:lnTo>
                <a:cubicBezTo>
                  <a:pt x="3152474" y="2783403"/>
                  <a:pt x="3023823" y="3010372"/>
                  <a:pt x="2740789" y="3208280"/>
                </a:cubicBezTo>
                <a:cubicBezTo>
                  <a:pt x="2446441" y="3378814"/>
                  <a:pt x="2060081" y="3451796"/>
                  <a:pt x="1717220" y="3716751"/>
                </a:cubicBezTo>
                <a:lnTo>
                  <a:pt x="1573781" y="3837982"/>
                </a:lnTo>
                <a:lnTo>
                  <a:pt x="1435508" y="3716751"/>
                </a:lnTo>
                <a:cubicBezTo>
                  <a:pt x="1092646" y="3451796"/>
                  <a:pt x="706286" y="3378814"/>
                  <a:pt x="411940" y="3208280"/>
                </a:cubicBezTo>
                <a:cubicBezTo>
                  <a:pt x="128905" y="3010372"/>
                  <a:pt x="255" y="2783403"/>
                  <a:pt x="255" y="2329946"/>
                </a:cubicBezTo>
                <a:cubicBezTo>
                  <a:pt x="255" y="1553297"/>
                  <a:pt x="0" y="4839"/>
                  <a:pt x="0" y="4839"/>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4BD717D-C78B-4563-834F-8AC2FA831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38" y="3033562"/>
            <a:ext cx="3152219" cy="3823431"/>
          </a:xfrm>
          <a:custGeom>
            <a:avLst/>
            <a:gdLst>
              <a:gd name="connsiteX0" fmla="*/ 1573526 w 3152219"/>
              <a:gd name="connsiteY0" fmla="*/ 0 h 3823431"/>
              <a:gd name="connsiteX1" fmla="*/ 1716965 w 3152219"/>
              <a:gd name="connsiteY1" fmla="*/ 121231 h 3823431"/>
              <a:gd name="connsiteX2" fmla="*/ 2740534 w 3152219"/>
              <a:gd name="connsiteY2" fmla="*/ 629702 h 3823431"/>
              <a:gd name="connsiteX3" fmla="*/ 3152219 w 3152219"/>
              <a:gd name="connsiteY3" fmla="*/ 1508036 h 3823431"/>
              <a:gd name="connsiteX4" fmla="*/ 3152219 w 3152219"/>
              <a:gd name="connsiteY4" fmla="*/ 3823431 h 3823431"/>
              <a:gd name="connsiteX5" fmla="*/ 0 w 3152219"/>
              <a:gd name="connsiteY5" fmla="*/ 3823431 h 3823431"/>
              <a:gd name="connsiteX6" fmla="*/ 0 w 3152219"/>
              <a:gd name="connsiteY6" fmla="*/ 1508036 h 3823431"/>
              <a:gd name="connsiteX7" fmla="*/ 411685 w 3152219"/>
              <a:gd name="connsiteY7" fmla="*/ 629702 h 3823431"/>
              <a:gd name="connsiteX8" fmla="*/ 1435253 w 3152219"/>
              <a:gd name="connsiteY8" fmla="*/ 121231 h 3823431"/>
              <a:gd name="connsiteX0" fmla="*/ 0 w 3152219"/>
              <a:gd name="connsiteY0" fmla="*/ 3823431 h 3914871"/>
              <a:gd name="connsiteX1" fmla="*/ 0 w 3152219"/>
              <a:gd name="connsiteY1" fmla="*/ 1508036 h 3914871"/>
              <a:gd name="connsiteX2" fmla="*/ 411685 w 3152219"/>
              <a:gd name="connsiteY2" fmla="*/ 629702 h 3914871"/>
              <a:gd name="connsiteX3" fmla="*/ 1435253 w 3152219"/>
              <a:gd name="connsiteY3" fmla="*/ 121231 h 3914871"/>
              <a:gd name="connsiteX4" fmla="*/ 1573526 w 3152219"/>
              <a:gd name="connsiteY4" fmla="*/ 0 h 3914871"/>
              <a:gd name="connsiteX5" fmla="*/ 1716965 w 3152219"/>
              <a:gd name="connsiteY5" fmla="*/ 121231 h 3914871"/>
              <a:gd name="connsiteX6" fmla="*/ 2740534 w 3152219"/>
              <a:gd name="connsiteY6" fmla="*/ 629702 h 3914871"/>
              <a:gd name="connsiteX7" fmla="*/ 3152219 w 3152219"/>
              <a:gd name="connsiteY7" fmla="*/ 1508036 h 3914871"/>
              <a:gd name="connsiteX8" fmla="*/ 3152219 w 3152219"/>
              <a:gd name="connsiteY8" fmla="*/ 3823431 h 3914871"/>
              <a:gd name="connsiteX9" fmla="*/ 91440 w 3152219"/>
              <a:gd name="connsiteY9" fmla="*/ 3914871 h 3914871"/>
              <a:gd name="connsiteX0" fmla="*/ 0 w 3152219"/>
              <a:gd name="connsiteY0" fmla="*/ 3823431 h 3823431"/>
              <a:gd name="connsiteX1" fmla="*/ 0 w 3152219"/>
              <a:gd name="connsiteY1" fmla="*/ 1508036 h 3823431"/>
              <a:gd name="connsiteX2" fmla="*/ 411685 w 3152219"/>
              <a:gd name="connsiteY2" fmla="*/ 629702 h 3823431"/>
              <a:gd name="connsiteX3" fmla="*/ 1435253 w 3152219"/>
              <a:gd name="connsiteY3" fmla="*/ 121231 h 3823431"/>
              <a:gd name="connsiteX4" fmla="*/ 1573526 w 3152219"/>
              <a:gd name="connsiteY4" fmla="*/ 0 h 3823431"/>
              <a:gd name="connsiteX5" fmla="*/ 1716965 w 3152219"/>
              <a:gd name="connsiteY5" fmla="*/ 121231 h 3823431"/>
              <a:gd name="connsiteX6" fmla="*/ 2740534 w 3152219"/>
              <a:gd name="connsiteY6" fmla="*/ 629702 h 3823431"/>
              <a:gd name="connsiteX7" fmla="*/ 3152219 w 3152219"/>
              <a:gd name="connsiteY7" fmla="*/ 1508036 h 3823431"/>
              <a:gd name="connsiteX8" fmla="*/ 3152219 w 3152219"/>
              <a:gd name="connsiteY8" fmla="*/ 3823431 h 38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219" h="3823431">
                <a:moveTo>
                  <a:pt x="0" y="3823431"/>
                </a:moveTo>
                <a:lnTo>
                  <a:pt x="0" y="1508036"/>
                </a:lnTo>
                <a:cubicBezTo>
                  <a:pt x="0" y="1054579"/>
                  <a:pt x="128650" y="827610"/>
                  <a:pt x="411685" y="629702"/>
                </a:cubicBezTo>
                <a:cubicBezTo>
                  <a:pt x="706031" y="459168"/>
                  <a:pt x="1092391" y="386186"/>
                  <a:pt x="1435253" y="121231"/>
                </a:cubicBezTo>
                <a:lnTo>
                  <a:pt x="1573526" y="0"/>
                </a:lnTo>
                <a:lnTo>
                  <a:pt x="1716965" y="121231"/>
                </a:lnTo>
                <a:cubicBezTo>
                  <a:pt x="2059826" y="386186"/>
                  <a:pt x="2446186" y="459168"/>
                  <a:pt x="2740534" y="629702"/>
                </a:cubicBezTo>
                <a:cubicBezTo>
                  <a:pt x="3023568" y="827610"/>
                  <a:pt x="3152219" y="1054579"/>
                  <a:pt x="3152219" y="1508036"/>
                </a:cubicBezTo>
                <a:lnTo>
                  <a:pt x="3152219" y="3823431"/>
                </a:ln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10">
            <a:extLst>
              <a:ext uri="{FF2B5EF4-FFF2-40B4-BE49-F238E27FC236}">
                <a16:creationId xmlns:a16="http://schemas.microsoft.com/office/drawing/2014/main" id="{94898753-8D46-4910-840B-184F41CDB655}"/>
              </a:ext>
            </a:extLst>
          </p:cNvPr>
          <p:cNvPicPr>
            <a:picLocks noChangeAspect="1"/>
          </p:cNvPicPr>
          <p:nvPr/>
        </p:nvPicPr>
        <p:blipFill>
          <a:blip r:embed="rId5"/>
          <a:stretch>
            <a:fillRect/>
          </a:stretch>
        </p:blipFill>
        <p:spPr>
          <a:xfrm>
            <a:off x="7909522" y="3763070"/>
            <a:ext cx="3880513" cy="2590799"/>
          </a:xfrm>
          <a:prstGeom prst="rect">
            <a:avLst/>
          </a:prstGeom>
        </p:spPr>
      </p:pic>
      <p:sp>
        <p:nvSpPr>
          <p:cNvPr id="4" name="TextBox 3">
            <a:extLst>
              <a:ext uri="{FF2B5EF4-FFF2-40B4-BE49-F238E27FC236}">
                <a16:creationId xmlns:a16="http://schemas.microsoft.com/office/drawing/2014/main" id="{739D6607-242A-460B-9E3A-734D33C742DE}"/>
              </a:ext>
            </a:extLst>
          </p:cNvPr>
          <p:cNvSpPr txBox="1"/>
          <p:nvPr/>
        </p:nvSpPr>
        <p:spPr>
          <a:xfrm>
            <a:off x="8303463" y="6491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Creator: </a:t>
            </a:r>
            <a:r>
              <a:rPr lang="en-US">
                <a:hlinkClick r:id="rId6"/>
              </a:rPr>
              <a:t>geralt</a:t>
            </a:r>
            <a:r>
              <a:rPr lang="en-US"/>
              <a:t> on Pixabay</a:t>
            </a:r>
          </a:p>
        </p:txBody>
      </p:sp>
    </p:spTree>
    <p:extLst>
      <p:ext uri="{BB962C8B-B14F-4D97-AF65-F5344CB8AC3E}">
        <p14:creationId xmlns:p14="http://schemas.microsoft.com/office/powerpoint/2010/main" val="153669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49DDE3-D095-6B49-8468-C97AFBEC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43ABE-4293-4DF0-A992-A6FC927323DD}"/>
              </a:ext>
            </a:extLst>
          </p:cNvPr>
          <p:cNvSpPr>
            <a:spLocks noGrp="1"/>
          </p:cNvSpPr>
          <p:nvPr>
            <p:ph type="title"/>
          </p:nvPr>
        </p:nvSpPr>
        <p:spPr>
          <a:xfrm>
            <a:off x="982866" y="311318"/>
            <a:ext cx="5280912" cy="1507397"/>
          </a:xfrm>
        </p:spPr>
        <p:txBody>
          <a:bodyPr anchor="ctr">
            <a:normAutofit/>
          </a:bodyPr>
          <a:lstStyle/>
          <a:p>
            <a:r>
              <a:rPr lang="en-US"/>
              <a:t>Case Study</a:t>
            </a:r>
          </a:p>
        </p:txBody>
      </p:sp>
      <p:sp>
        <p:nvSpPr>
          <p:cNvPr id="3" name="Content Placeholder 2">
            <a:extLst>
              <a:ext uri="{FF2B5EF4-FFF2-40B4-BE49-F238E27FC236}">
                <a16:creationId xmlns:a16="http://schemas.microsoft.com/office/drawing/2014/main" id="{5CDA6972-672F-48CA-8F90-EB3DD98F6A28}"/>
              </a:ext>
            </a:extLst>
          </p:cNvPr>
          <p:cNvSpPr>
            <a:spLocks noGrp="1"/>
          </p:cNvSpPr>
          <p:nvPr>
            <p:ph idx="1"/>
          </p:nvPr>
        </p:nvSpPr>
        <p:spPr>
          <a:xfrm>
            <a:off x="921995" y="1787098"/>
            <a:ext cx="5280912" cy="3060701"/>
          </a:xfrm>
        </p:spPr>
        <p:txBody>
          <a:bodyPr vert="horz" lIns="91440" tIns="45720" rIns="91440" bIns="45720" rtlCol="0" anchor="t">
            <a:noAutofit/>
          </a:bodyPr>
          <a:lstStyle/>
          <a:p>
            <a:pPr>
              <a:lnSpc>
                <a:spcPct val="100000"/>
              </a:lnSpc>
            </a:pPr>
            <a:r>
              <a:rPr lang="en-US" sz="2400"/>
              <a:t>Information access</a:t>
            </a:r>
          </a:p>
          <a:p>
            <a:pPr>
              <a:lnSpc>
                <a:spcPct val="100000"/>
              </a:lnSpc>
            </a:pPr>
            <a:r>
              <a:rPr lang="en-US" sz="2400"/>
              <a:t>Stakeholder involvement</a:t>
            </a:r>
          </a:p>
          <a:p>
            <a:pPr>
              <a:lnSpc>
                <a:spcPct val="100000"/>
              </a:lnSpc>
            </a:pPr>
            <a:r>
              <a:rPr lang="en-US" sz="2400"/>
              <a:t>Network vs. Broadcast approach</a:t>
            </a:r>
          </a:p>
          <a:p>
            <a:pPr>
              <a:lnSpc>
                <a:spcPct val="100000"/>
              </a:lnSpc>
            </a:pPr>
            <a:endParaRPr lang="en-US" sz="2400"/>
          </a:p>
          <a:p>
            <a:pPr>
              <a:lnSpc>
                <a:spcPct val="100000"/>
              </a:lnSpc>
            </a:pPr>
            <a:endParaRPr lang="en-US" sz="2400"/>
          </a:p>
        </p:txBody>
      </p:sp>
      <p:sp>
        <p:nvSpPr>
          <p:cNvPr id="12" name="Freeform: Shape 8">
            <a:extLst>
              <a:ext uri="{FF2B5EF4-FFF2-40B4-BE49-F238E27FC236}">
                <a16:creationId xmlns:a16="http://schemas.microsoft.com/office/drawing/2014/main" id="{ABB01071-716F-6543-8D8D-69CC0A2AA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8834"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ADDA446B-9201-8E49-8BFA-DC886BA7B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7601"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C8C727F3-9E1D-4067-BA9C-259237B410E3}"/>
              </a:ext>
            </a:extLst>
          </p:cNvPr>
          <p:cNvPicPr>
            <a:picLocks noChangeAspect="1"/>
          </p:cNvPicPr>
          <p:nvPr/>
        </p:nvPicPr>
        <p:blipFill rotWithShape="1">
          <a:blip r:embed="rId3"/>
          <a:srcRect l="8667" r="10667" b="-592"/>
          <a:stretch/>
        </p:blipFill>
        <p:spPr>
          <a:xfrm>
            <a:off x="7809961" y="1887629"/>
            <a:ext cx="2472090" cy="3082742"/>
          </a:xfrm>
          <a:prstGeom prst="rect">
            <a:avLst/>
          </a:prstGeom>
        </p:spPr>
      </p:pic>
    </p:spTree>
    <p:extLst>
      <p:ext uri="{BB962C8B-B14F-4D97-AF65-F5344CB8AC3E}">
        <p14:creationId xmlns:p14="http://schemas.microsoft.com/office/powerpoint/2010/main" val="84332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57825D-8E27-F741-BB30-77B51E11F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807C57-BD38-4D16-8846-9729CE12ED51}"/>
              </a:ext>
            </a:extLst>
          </p:cNvPr>
          <p:cNvSpPr>
            <a:spLocks noGrp="1"/>
          </p:cNvSpPr>
          <p:nvPr>
            <p:ph type="title"/>
          </p:nvPr>
        </p:nvSpPr>
        <p:spPr>
          <a:xfrm>
            <a:off x="963009" y="370648"/>
            <a:ext cx="5132991" cy="1507398"/>
          </a:xfrm>
        </p:spPr>
        <p:txBody>
          <a:bodyPr anchor="ctr">
            <a:normAutofit/>
          </a:bodyPr>
          <a:lstStyle/>
          <a:p>
            <a:r>
              <a:rPr lang="en-US"/>
              <a:t>Practical Tools &amp; Techniques</a:t>
            </a:r>
          </a:p>
        </p:txBody>
      </p:sp>
      <p:sp>
        <p:nvSpPr>
          <p:cNvPr id="3" name="Content Placeholder 2">
            <a:extLst>
              <a:ext uri="{FF2B5EF4-FFF2-40B4-BE49-F238E27FC236}">
                <a16:creationId xmlns:a16="http://schemas.microsoft.com/office/drawing/2014/main" id="{58876818-0C48-4D2F-9D95-22E4A17F1FEA}"/>
              </a:ext>
            </a:extLst>
          </p:cNvPr>
          <p:cNvSpPr>
            <a:spLocks noGrp="1"/>
          </p:cNvSpPr>
          <p:nvPr>
            <p:ph idx="1"/>
          </p:nvPr>
        </p:nvSpPr>
        <p:spPr>
          <a:xfrm>
            <a:off x="963009" y="2355970"/>
            <a:ext cx="5132991" cy="4153379"/>
          </a:xfrm>
        </p:spPr>
        <p:txBody>
          <a:bodyPr vert="horz" lIns="91440" tIns="45720" rIns="91440" bIns="45720" rtlCol="0" anchor="t">
            <a:normAutofit/>
          </a:bodyPr>
          <a:lstStyle/>
          <a:p>
            <a:pPr>
              <a:lnSpc>
                <a:spcPct val="100000"/>
              </a:lnSpc>
            </a:pPr>
            <a:r>
              <a:rPr lang="en-US" sz="2400">
                <a:ea typeface="+mn-lt"/>
                <a:cs typeface="+mn-lt"/>
                <a:hlinkClick r:id="rId3"/>
              </a:rPr>
              <a:t>KardSort</a:t>
            </a:r>
            <a:endParaRPr lang="en-US" sz="2400"/>
          </a:p>
          <a:p>
            <a:pPr>
              <a:lnSpc>
                <a:spcPct val="100000"/>
              </a:lnSpc>
            </a:pPr>
            <a:r>
              <a:rPr lang="en-US" sz="2400">
                <a:ea typeface="+mn-lt"/>
                <a:cs typeface="+mn-lt"/>
                <a:hlinkClick r:id="rId4"/>
              </a:rPr>
              <a:t>Lawshe CVR Worksheet</a:t>
            </a:r>
            <a:endParaRPr lang="en-US" sz="2400">
              <a:ea typeface="+mn-lt"/>
              <a:cs typeface="+mn-lt"/>
            </a:endParaRPr>
          </a:p>
          <a:p>
            <a:pPr>
              <a:lnSpc>
                <a:spcPct val="100000"/>
              </a:lnSpc>
            </a:pPr>
            <a:r>
              <a:rPr lang="en-US" sz="2400">
                <a:ea typeface="+mn-lt"/>
                <a:cs typeface="+mn-lt"/>
                <a:hlinkClick r:id="rId5"/>
              </a:rPr>
              <a:t>Moodle</a:t>
            </a:r>
            <a:endParaRPr lang="en-US" sz="2400"/>
          </a:p>
          <a:p>
            <a:pPr>
              <a:lnSpc>
                <a:spcPct val="100000"/>
              </a:lnSpc>
            </a:pPr>
            <a:r>
              <a:rPr lang="en-US" sz="2400">
                <a:hlinkClick r:id="rId6"/>
              </a:rPr>
              <a:t>Open Science Framework</a:t>
            </a:r>
            <a:endParaRPr lang="en-US" sz="2400"/>
          </a:p>
          <a:p>
            <a:pPr>
              <a:lnSpc>
                <a:spcPct val="100000"/>
              </a:lnSpc>
            </a:pPr>
            <a:r>
              <a:rPr lang="en-US" sz="2400">
                <a:hlinkClick r:id="rId7"/>
              </a:rPr>
              <a:t>Research Methodology OER</a:t>
            </a:r>
            <a:endParaRPr lang="en-US" sz="2400"/>
          </a:p>
          <a:p>
            <a:pPr>
              <a:lnSpc>
                <a:spcPct val="100000"/>
              </a:lnSpc>
            </a:pPr>
            <a:r>
              <a:rPr lang="en-US" sz="2400">
                <a:hlinkClick r:id="rId8"/>
              </a:rPr>
              <a:t>SynCaps</a:t>
            </a:r>
            <a:endParaRPr lang="en-US" sz="2400"/>
          </a:p>
          <a:p>
            <a:pPr>
              <a:lnSpc>
                <a:spcPct val="100000"/>
              </a:lnSpc>
            </a:pPr>
            <a:r>
              <a:rPr lang="en-US" sz="2400">
                <a:hlinkClick r:id="rId9"/>
              </a:rPr>
              <a:t>Teams</a:t>
            </a:r>
            <a:endParaRPr lang="en-US" sz="2400"/>
          </a:p>
          <a:p>
            <a:pPr>
              <a:lnSpc>
                <a:spcPct val="100000"/>
              </a:lnSpc>
            </a:pPr>
            <a:r>
              <a:rPr lang="en-US" sz="2400">
                <a:hlinkClick r:id="rId10"/>
              </a:rPr>
              <a:t>Trello</a:t>
            </a:r>
          </a:p>
          <a:p>
            <a:pPr>
              <a:lnSpc>
                <a:spcPct val="100000"/>
              </a:lnSpc>
            </a:pPr>
            <a:endParaRPr lang="en-US" sz="1700"/>
          </a:p>
        </p:txBody>
      </p:sp>
      <p:sp>
        <p:nvSpPr>
          <p:cNvPr id="12" name="Freeform 24">
            <a:extLst>
              <a:ext uri="{FF2B5EF4-FFF2-40B4-BE49-F238E27FC236}">
                <a16:creationId xmlns:a16="http://schemas.microsoft.com/office/drawing/2014/main" id="{BFE0876F-3684-9542-BE96-0F5B20466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77" y="0"/>
            <a:ext cx="3047936" cy="377362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92218E84-C54F-45CA-BEFE-B9AD1DDA1473}"/>
              </a:ext>
            </a:extLst>
          </p:cNvPr>
          <p:cNvPicPr>
            <a:picLocks noChangeAspect="1"/>
          </p:cNvPicPr>
          <p:nvPr/>
        </p:nvPicPr>
        <p:blipFill rotWithShape="1">
          <a:blip r:embed="rId11"/>
          <a:srcRect l="8667" r="10667" b="-592"/>
          <a:stretch/>
        </p:blipFill>
        <p:spPr>
          <a:xfrm>
            <a:off x="7124049" y="447922"/>
            <a:ext cx="1938774" cy="2417687"/>
          </a:xfrm>
          <a:prstGeom prst="rect">
            <a:avLst/>
          </a:prstGeom>
        </p:spPr>
      </p:pic>
      <p:sp>
        <p:nvSpPr>
          <p:cNvPr id="14" name="Freeform 25">
            <a:extLst>
              <a:ext uri="{FF2B5EF4-FFF2-40B4-BE49-F238E27FC236}">
                <a16:creationId xmlns:a16="http://schemas.microsoft.com/office/drawing/2014/main" id="{1C790CCF-160E-D54B-8E48-E6AC86C3F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217579" y="3099937"/>
            <a:ext cx="3047936" cy="375705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AD693D4-ED49-41BF-843E-43B09DBBA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499" y="0"/>
            <a:ext cx="3152474" cy="3837982"/>
          </a:xfrm>
          <a:custGeom>
            <a:avLst/>
            <a:gdLst>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9" fmla="*/ 91440 w 3152219"/>
              <a:gd name="connsiteY9" fmla="*/ 91440 h 3837982"/>
              <a:gd name="connsiteX0" fmla="*/ 5349 w 3157568"/>
              <a:gd name="connsiteY0" fmla="*/ 0 h 3837982"/>
              <a:gd name="connsiteX1" fmla="*/ 3157568 w 3157568"/>
              <a:gd name="connsiteY1" fmla="*/ 0 h 3837982"/>
              <a:gd name="connsiteX2" fmla="*/ 3157568 w 3157568"/>
              <a:gd name="connsiteY2" fmla="*/ 2329946 h 3837982"/>
              <a:gd name="connsiteX3" fmla="*/ 2745883 w 3157568"/>
              <a:gd name="connsiteY3" fmla="*/ 3208280 h 3837982"/>
              <a:gd name="connsiteX4" fmla="*/ 1722314 w 3157568"/>
              <a:gd name="connsiteY4" fmla="*/ 3716751 h 3837982"/>
              <a:gd name="connsiteX5" fmla="*/ 1578875 w 3157568"/>
              <a:gd name="connsiteY5" fmla="*/ 3837982 h 3837982"/>
              <a:gd name="connsiteX6" fmla="*/ 1440602 w 3157568"/>
              <a:gd name="connsiteY6" fmla="*/ 3716751 h 3837982"/>
              <a:gd name="connsiteX7" fmla="*/ 417034 w 3157568"/>
              <a:gd name="connsiteY7" fmla="*/ 3208280 h 3837982"/>
              <a:gd name="connsiteX8" fmla="*/ 5349 w 3157568"/>
              <a:gd name="connsiteY8" fmla="*/ 2329946 h 3837982"/>
              <a:gd name="connsiteX9" fmla="*/ 0 w 3157568"/>
              <a:gd name="connsiteY9" fmla="*/ 4839 h 3837982"/>
              <a:gd name="connsiteX0" fmla="*/ 255 w 3152474"/>
              <a:gd name="connsiteY0" fmla="*/ 0 h 3837982"/>
              <a:gd name="connsiteX1" fmla="*/ 3152474 w 3152474"/>
              <a:gd name="connsiteY1" fmla="*/ 0 h 3837982"/>
              <a:gd name="connsiteX2" fmla="*/ 3152474 w 3152474"/>
              <a:gd name="connsiteY2" fmla="*/ 2329946 h 3837982"/>
              <a:gd name="connsiteX3" fmla="*/ 2740789 w 3152474"/>
              <a:gd name="connsiteY3" fmla="*/ 3208280 h 3837982"/>
              <a:gd name="connsiteX4" fmla="*/ 1717220 w 3152474"/>
              <a:gd name="connsiteY4" fmla="*/ 3716751 h 3837982"/>
              <a:gd name="connsiteX5" fmla="*/ 1573781 w 3152474"/>
              <a:gd name="connsiteY5" fmla="*/ 3837982 h 3837982"/>
              <a:gd name="connsiteX6" fmla="*/ 1435508 w 3152474"/>
              <a:gd name="connsiteY6" fmla="*/ 3716751 h 3837982"/>
              <a:gd name="connsiteX7" fmla="*/ 411940 w 3152474"/>
              <a:gd name="connsiteY7" fmla="*/ 3208280 h 3837982"/>
              <a:gd name="connsiteX8" fmla="*/ 255 w 3152474"/>
              <a:gd name="connsiteY8" fmla="*/ 2329946 h 3837982"/>
              <a:gd name="connsiteX9" fmla="*/ 0 w 3152474"/>
              <a:gd name="connsiteY9"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4839 h 38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474" h="3837982">
                <a:moveTo>
                  <a:pt x="3152474" y="0"/>
                </a:moveTo>
                <a:lnTo>
                  <a:pt x="3152474" y="2329946"/>
                </a:lnTo>
                <a:cubicBezTo>
                  <a:pt x="3152474" y="2783403"/>
                  <a:pt x="3023823" y="3010372"/>
                  <a:pt x="2740789" y="3208280"/>
                </a:cubicBezTo>
                <a:cubicBezTo>
                  <a:pt x="2446441" y="3378814"/>
                  <a:pt x="2060081" y="3451796"/>
                  <a:pt x="1717220" y="3716751"/>
                </a:cubicBezTo>
                <a:lnTo>
                  <a:pt x="1573781" y="3837982"/>
                </a:lnTo>
                <a:lnTo>
                  <a:pt x="1435508" y="3716751"/>
                </a:lnTo>
                <a:cubicBezTo>
                  <a:pt x="1092646" y="3451796"/>
                  <a:pt x="706286" y="3378814"/>
                  <a:pt x="411940" y="3208280"/>
                </a:cubicBezTo>
                <a:cubicBezTo>
                  <a:pt x="128905" y="3010372"/>
                  <a:pt x="255" y="2783403"/>
                  <a:pt x="255" y="2329946"/>
                </a:cubicBezTo>
                <a:cubicBezTo>
                  <a:pt x="255" y="1553297"/>
                  <a:pt x="0" y="4839"/>
                  <a:pt x="0" y="4839"/>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descr="A picture containing map&#10;&#10;Description automatically generated">
            <a:extLst>
              <a:ext uri="{FF2B5EF4-FFF2-40B4-BE49-F238E27FC236}">
                <a16:creationId xmlns:a16="http://schemas.microsoft.com/office/drawing/2014/main" id="{74C7C025-F570-427B-85D7-0298AEEDB1F4}"/>
              </a:ext>
            </a:extLst>
          </p:cNvPr>
          <p:cNvPicPr>
            <a:picLocks noChangeAspect="1"/>
          </p:cNvPicPr>
          <p:nvPr/>
        </p:nvPicPr>
        <p:blipFill>
          <a:blip r:embed="rId12"/>
          <a:stretch>
            <a:fillRect/>
          </a:stretch>
        </p:blipFill>
        <p:spPr>
          <a:xfrm>
            <a:off x="8476792" y="4106178"/>
            <a:ext cx="2516820" cy="2145588"/>
          </a:xfrm>
          <a:prstGeom prst="rect">
            <a:avLst/>
          </a:prstGeom>
        </p:spPr>
      </p:pic>
      <p:sp>
        <p:nvSpPr>
          <p:cNvPr id="18" name="Freeform: Shape 17">
            <a:extLst>
              <a:ext uri="{FF2B5EF4-FFF2-40B4-BE49-F238E27FC236}">
                <a16:creationId xmlns:a16="http://schemas.microsoft.com/office/drawing/2014/main" id="{F4BD717D-C78B-4563-834F-8AC2FA831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38" y="3033562"/>
            <a:ext cx="3152219" cy="3823431"/>
          </a:xfrm>
          <a:custGeom>
            <a:avLst/>
            <a:gdLst>
              <a:gd name="connsiteX0" fmla="*/ 1573526 w 3152219"/>
              <a:gd name="connsiteY0" fmla="*/ 0 h 3823431"/>
              <a:gd name="connsiteX1" fmla="*/ 1716965 w 3152219"/>
              <a:gd name="connsiteY1" fmla="*/ 121231 h 3823431"/>
              <a:gd name="connsiteX2" fmla="*/ 2740534 w 3152219"/>
              <a:gd name="connsiteY2" fmla="*/ 629702 h 3823431"/>
              <a:gd name="connsiteX3" fmla="*/ 3152219 w 3152219"/>
              <a:gd name="connsiteY3" fmla="*/ 1508036 h 3823431"/>
              <a:gd name="connsiteX4" fmla="*/ 3152219 w 3152219"/>
              <a:gd name="connsiteY4" fmla="*/ 3823431 h 3823431"/>
              <a:gd name="connsiteX5" fmla="*/ 0 w 3152219"/>
              <a:gd name="connsiteY5" fmla="*/ 3823431 h 3823431"/>
              <a:gd name="connsiteX6" fmla="*/ 0 w 3152219"/>
              <a:gd name="connsiteY6" fmla="*/ 1508036 h 3823431"/>
              <a:gd name="connsiteX7" fmla="*/ 411685 w 3152219"/>
              <a:gd name="connsiteY7" fmla="*/ 629702 h 3823431"/>
              <a:gd name="connsiteX8" fmla="*/ 1435253 w 3152219"/>
              <a:gd name="connsiteY8" fmla="*/ 121231 h 3823431"/>
              <a:gd name="connsiteX0" fmla="*/ 0 w 3152219"/>
              <a:gd name="connsiteY0" fmla="*/ 3823431 h 3914871"/>
              <a:gd name="connsiteX1" fmla="*/ 0 w 3152219"/>
              <a:gd name="connsiteY1" fmla="*/ 1508036 h 3914871"/>
              <a:gd name="connsiteX2" fmla="*/ 411685 w 3152219"/>
              <a:gd name="connsiteY2" fmla="*/ 629702 h 3914871"/>
              <a:gd name="connsiteX3" fmla="*/ 1435253 w 3152219"/>
              <a:gd name="connsiteY3" fmla="*/ 121231 h 3914871"/>
              <a:gd name="connsiteX4" fmla="*/ 1573526 w 3152219"/>
              <a:gd name="connsiteY4" fmla="*/ 0 h 3914871"/>
              <a:gd name="connsiteX5" fmla="*/ 1716965 w 3152219"/>
              <a:gd name="connsiteY5" fmla="*/ 121231 h 3914871"/>
              <a:gd name="connsiteX6" fmla="*/ 2740534 w 3152219"/>
              <a:gd name="connsiteY6" fmla="*/ 629702 h 3914871"/>
              <a:gd name="connsiteX7" fmla="*/ 3152219 w 3152219"/>
              <a:gd name="connsiteY7" fmla="*/ 1508036 h 3914871"/>
              <a:gd name="connsiteX8" fmla="*/ 3152219 w 3152219"/>
              <a:gd name="connsiteY8" fmla="*/ 3823431 h 3914871"/>
              <a:gd name="connsiteX9" fmla="*/ 91440 w 3152219"/>
              <a:gd name="connsiteY9" fmla="*/ 3914871 h 3914871"/>
              <a:gd name="connsiteX0" fmla="*/ 0 w 3152219"/>
              <a:gd name="connsiteY0" fmla="*/ 3823431 h 3823431"/>
              <a:gd name="connsiteX1" fmla="*/ 0 w 3152219"/>
              <a:gd name="connsiteY1" fmla="*/ 1508036 h 3823431"/>
              <a:gd name="connsiteX2" fmla="*/ 411685 w 3152219"/>
              <a:gd name="connsiteY2" fmla="*/ 629702 h 3823431"/>
              <a:gd name="connsiteX3" fmla="*/ 1435253 w 3152219"/>
              <a:gd name="connsiteY3" fmla="*/ 121231 h 3823431"/>
              <a:gd name="connsiteX4" fmla="*/ 1573526 w 3152219"/>
              <a:gd name="connsiteY4" fmla="*/ 0 h 3823431"/>
              <a:gd name="connsiteX5" fmla="*/ 1716965 w 3152219"/>
              <a:gd name="connsiteY5" fmla="*/ 121231 h 3823431"/>
              <a:gd name="connsiteX6" fmla="*/ 2740534 w 3152219"/>
              <a:gd name="connsiteY6" fmla="*/ 629702 h 3823431"/>
              <a:gd name="connsiteX7" fmla="*/ 3152219 w 3152219"/>
              <a:gd name="connsiteY7" fmla="*/ 1508036 h 3823431"/>
              <a:gd name="connsiteX8" fmla="*/ 3152219 w 3152219"/>
              <a:gd name="connsiteY8" fmla="*/ 3823431 h 38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219" h="3823431">
                <a:moveTo>
                  <a:pt x="0" y="3823431"/>
                </a:moveTo>
                <a:lnTo>
                  <a:pt x="0" y="1508036"/>
                </a:lnTo>
                <a:cubicBezTo>
                  <a:pt x="0" y="1054579"/>
                  <a:pt x="128650" y="827610"/>
                  <a:pt x="411685" y="629702"/>
                </a:cubicBezTo>
                <a:cubicBezTo>
                  <a:pt x="706031" y="459168"/>
                  <a:pt x="1092391" y="386186"/>
                  <a:pt x="1435253" y="121231"/>
                </a:cubicBezTo>
                <a:lnTo>
                  <a:pt x="1573526" y="0"/>
                </a:lnTo>
                <a:lnTo>
                  <a:pt x="1716965" y="121231"/>
                </a:lnTo>
                <a:cubicBezTo>
                  <a:pt x="2059826" y="386186"/>
                  <a:pt x="2446186" y="459168"/>
                  <a:pt x="2740534" y="629702"/>
                </a:cubicBezTo>
                <a:cubicBezTo>
                  <a:pt x="3023568" y="827610"/>
                  <a:pt x="3152219" y="1054579"/>
                  <a:pt x="3152219" y="1508036"/>
                </a:cubicBezTo>
                <a:lnTo>
                  <a:pt x="3152219" y="3823431"/>
                </a:ln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CA58F36-32D3-4959-B978-81EF7041D1DF}"/>
              </a:ext>
            </a:extLst>
          </p:cNvPr>
          <p:cNvSpPr txBox="1"/>
          <p:nvPr/>
        </p:nvSpPr>
        <p:spPr>
          <a:xfrm>
            <a:off x="8303463" y="6491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Creator: </a:t>
            </a:r>
            <a:r>
              <a:rPr lang="en-US">
                <a:ea typeface="+mn-lt"/>
                <a:cs typeface="+mn-lt"/>
                <a:hlinkClick r:id="rId13"/>
              </a:rPr>
              <a:t>GDJ</a:t>
            </a:r>
            <a:r>
              <a:rPr lang="en-US">
                <a:ea typeface="+mn-lt"/>
                <a:cs typeface="+mn-lt"/>
              </a:rPr>
              <a:t> on Pixabay</a:t>
            </a:r>
          </a:p>
        </p:txBody>
      </p:sp>
    </p:spTree>
    <p:extLst>
      <p:ext uri="{BB962C8B-B14F-4D97-AF65-F5344CB8AC3E}">
        <p14:creationId xmlns:p14="http://schemas.microsoft.com/office/powerpoint/2010/main" val="164398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57825D-8E27-F741-BB30-77B51E11F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D57D5-497E-435A-9917-55E20B2D2353}"/>
              </a:ext>
            </a:extLst>
          </p:cNvPr>
          <p:cNvSpPr>
            <a:spLocks noGrp="1"/>
          </p:cNvSpPr>
          <p:nvPr>
            <p:ph type="title"/>
          </p:nvPr>
        </p:nvSpPr>
        <p:spPr>
          <a:xfrm>
            <a:off x="963009" y="960120"/>
            <a:ext cx="5132991" cy="1507398"/>
          </a:xfrm>
        </p:spPr>
        <p:txBody>
          <a:bodyPr anchor="ctr">
            <a:normAutofit/>
          </a:bodyPr>
          <a:lstStyle/>
          <a:p>
            <a:r>
              <a:rPr lang="en-US"/>
              <a:t>Lessons Learned</a:t>
            </a:r>
          </a:p>
        </p:txBody>
      </p:sp>
      <p:sp>
        <p:nvSpPr>
          <p:cNvPr id="3" name="Content Placeholder 2">
            <a:extLst>
              <a:ext uri="{FF2B5EF4-FFF2-40B4-BE49-F238E27FC236}">
                <a16:creationId xmlns:a16="http://schemas.microsoft.com/office/drawing/2014/main" id="{6DFABB5B-5BF6-4408-8228-173AB176F08C}"/>
              </a:ext>
            </a:extLst>
          </p:cNvPr>
          <p:cNvSpPr>
            <a:spLocks noGrp="1"/>
          </p:cNvSpPr>
          <p:nvPr>
            <p:ph idx="1"/>
          </p:nvPr>
        </p:nvSpPr>
        <p:spPr>
          <a:xfrm>
            <a:off x="963009" y="2844800"/>
            <a:ext cx="5132991" cy="3060700"/>
          </a:xfrm>
        </p:spPr>
        <p:txBody>
          <a:bodyPr vert="horz" lIns="91440" tIns="45720" rIns="91440" bIns="45720" rtlCol="0" anchor="t">
            <a:normAutofit/>
          </a:bodyPr>
          <a:lstStyle/>
          <a:p>
            <a:r>
              <a:rPr lang="en-US" sz="2400"/>
              <a:t>Checks &amp; balances for credibility</a:t>
            </a:r>
          </a:p>
          <a:p>
            <a:r>
              <a:rPr lang="en-US" sz="2400">
                <a:ea typeface="+mn-lt"/>
                <a:cs typeface="+mn-lt"/>
              </a:rPr>
              <a:t>Not all tools work as expected</a:t>
            </a:r>
            <a:endParaRPr lang="en-US" sz="2400"/>
          </a:p>
          <a:p>
            <a:r>
              <a:rPr lang="en-US" sz="2400"/>
              <a:t>Suited for flexibility</a:t>
            </a:r>
          </a:p>
          <a:p>
            <a:r>
              <a:rPr lang="en-US" sz="2400"/>
              <a:t>Embrace changes over time</a:t>
            </a:r>
          </a:p>
          <a:p>
            <a:endParaRPr lang="en-US"/>
          </a:p>
          <a:p>
            <a:endParaRPr lang="en-US"/>
          </a:p>
          <a:p>
            <a:endParaRPr lang="en-US"/>
          </a:p>
        </p:txBody>
      </p:sp>
      <p:sp>
        <p:nvSpPr>
          <p:cNvPr id="13" name="Freeform 24">
            <a:extLst>
              <a:ext uri="{FF2B5EF4-FFF2-40B4-BE49-F238E27FC236}">
                <a16:creationId xmlns:a16="http://schemas.microsoft.com/office/drawing/2014/main" id="{BFE0876F-3684-9542-BE96-0F5B20466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77" y="0"/>
            <a:ext cx="3047936" cy="377362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5">
            <a:extLst>
              <a:ext uri="{FF2B5EF4-FFF2-40B4-BE49-F238E27FC236}">
                <a16:creationId xmlns:a16="http://schemas.microsoft.com/office/drawing/2014/main" id="{1C790CCF-160E-D54B-8E48-E6AC86C3F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217579" y="3099937"/>
            <a:ext cx="3047936" cy="375705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BAD693D4-ED49-41BF-843E-43B09DBBA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499" y="0"/>
            <a:ext cx="3152474" cy="3837982"/>
          </a:xfrm>
          <a:custGeom>
            <a:avLst/>
            <a:gdLst>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9" fmla="*/ 91440 w 3152219"/>
              <a:gd name="connsiteY9" fmla="*/ 91440 h 3837982"/>
              <a:gd name="connsiteX0" fmla="*/ 5349 w 3157568"/>
              <a:gd name="connsiteY0" fmla="*/ 0 h 3837982"/>
              <a:gd name="connsiteX1" fmla="*/ 3157568 w 3157568"/>
              <a:gd name="connsiteY1" fmla="*/ 0 h 3837982"/>
              <a:gd name="connsiteX2" fmla="*/ 3157568 w 3157568"/>
              <a:gd name="connsiteY2" fmla="*/ 2329946 h 3837982"/>
              <a:gd name="connsiteX3" fmla="*/ 2745883 w 3157568"/>
              <a:gd name="connsiteY3" fmla="*/ 3208280 h 3837982"/>
              <a:gd name="connsiteX4" fmla="*/ 1722314 w 3157568"/>
              <a:gd name="connsiteY4" fmla="*/ 3716751 h 3837982"/>
              <a:gd name="connsiteX5" fmla="*/ 1578875 w 3157568"/>
              <a:gd name="connsiteY5" fmla="*/ 3837982 h 3837982"/>
              <a:gd name="connsiteX6" fmla="*/ 1440602 w 3157568"/>
              <a:gd name="connsiteY6" fmla="*/ 3716751 h 3837982"/>
              <a:gd name="connsiteX7" fmla="*/ 417034 w 3157568"/>
              <a:gd name="connsiteY7" fmla="*/ 3208280 h 3837982"/>
              <a:gd name="connsiteX8" fmla="*/ 5349 w 3157568"/>
              <a:gd name="connsiteY8" fmla="*/ 2329946 h 3837982"/>
              <a:gd name="connsiteX9" fmla="*/ 0 w 3157568"/>
              <a:gd name="connsiteY9" fmla="*/ 4839 h 3837982"/>
              <a:gd name="connsiteX0" fmla="*/ 255 w 3152474"/>
              <a:gd name="connsiteY0" fmla="*/ 0 h 3837982"/>
              <a:gd name="connsiteX1" fmla="*/ 3152474 w 3152474"/>
              <a:gd name="connsiteY1" fmla="*/ 0 h 3837982"/>
              <a:gd name="connsiteX2" fmla="*/ 3152474 w 3152474"/>
              <a:gd name="connsiteY2" fmla="*/ 2329946 h 3837982"/>
              <a:gd name="connsiteX3" fmla="*/ 2740789 w 3152474"/>
              <a:gd name="connsiteY3" fmla="*/ 3208280 h 3837982"/>
              <a:gd name="connsiteX4" fmla="*/ 1717220 w 3152474"/>
              <a:gd name="connsiteY4" fmla="*/ 3716751 h 3837982"/>
              <a:gd name="connsiteX5" fmla="*/ 1573781 w 3152474"/>
              <a:gd name="connsiteY5" fmla="*/ 3837982 h 3837982"/>
              <a:gd name="connsiteX6" fmla="*/ 1435508 w 3152474"/>
              <a:gd name="connsiteY6" fmla="*/ 3716751 h 3837982"/>
              <a:gd name="connsiteX7" fmla="*/ 411940 w 3152474"/>
              <a:gd name="connsiteY7" fmla="*/ 3208280 h 3837982"/>
              <a:gd name="connsiteX8" fmla="*/ 255 w 3152474"/>
              <a:gd name="connsiteY8" fmla="*/ 2329946 h 3837982"/>
              <a:gd name="connsiteX9" fmla="*/ 0 w 3152474"/>
              <a:gd name="connsiteY9"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4839 h 38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474" h="3837982">
                <a:moveTo>
                  <a:pt x="3152474" y="0"/>
                </a:moveTo>
                <a:lnTo>
                  <a:pt x="3152474" y="2329946"/>
                </a:lnTo>
                <a:cubicBezTo>
                  <a:pt x="3152474" y="2783403"/>
                  <a:pt x="3023823" y="3010372"/>
                  <a:pt x="2740789" y="3208280"/>
                </a:cubicBezTo>
                <a:cubicBezTo>
                  <a:pt x="2446441" y="3378814"/>
                  <a:pt x="2060081" y="3451796"/>
                  <a:pt x="1717220" y="3716751"/>
                </a:cubicBezTo>
                <a:lnTo>
                  <a:pt x="1573781" y="3837982"/>
                </a:lnTo>
                <a:lnTo>
                  <a:pt x="1435508" y="3716751"/>
                </a:lnTo>
                <a:cubicBezTo>
                  <a:pt x="1092646" y="3451796"/>
                  <a:pt x="706286" y="3378814"/>
                  <a:pt x="411940" y="3208280"/>
                </a:cubicBezTo>
                <a:cubicBezTo>
                  <a:pt x="128905" y="3010372"/>
                  <a:pt x="255" y="2783403"/>
                  <a:pt x="255" y="2329946"/>
                </a:cubicBezTo>
                <a:cubicBezTo>
                  <a:pt x="255" y="1553297"/>
                  <a:pt x="0" y="4839"/>
                  <a:pt x="0" y="4839"/>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FB42B17F-A7AF-493C-8ACF-9195E1BF0E33}"/>
              </a:ext>
            </a:extLst>
          </p:cNvPr>
          <p:cNvPicPr>
            <a:picLocks noChangeAspect="1"/>
          </p:cNvPicPr>
          <p:nvPr/>
        </p:nvPicPr>
        <p:blipFill rotWithShape="1">
          <a:blip r:embed="rId3"/>
          <a:srcRect l="8667" r="10667" b="-592"/>
          <a:stretch/>
        </p:blipFill>
        <p:spPr>
          <a:xfrm>
            <a:off x="7112419" y="332657"/>
            <a:ext cx="1938774" cy="2417687"/>
          </a:xfrm>
          <a:prstGeom prst="rect">
            <a:avLst/>
          </a:prstGeom>
        </p:spPr>
      </p:pic>
      <p:sp>
        <p:nvSpPr>
          <p:cNvPr id="19" name="Freeform: Shape 18">
            <a:extLst>
              <a:ext uri="{FF2B5EF4-FFF2-40B4-BE49-F238E27FC236}">
                <a16:creationId xmlns:a16="http://schemas.microsoft.com/office/drawing/2014/main" id="{F4BD717D-C78B-4563-834F-8AC2FA831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38" y="3033562"/>
            <a:ext cx="3152219" cy="3823431"/>
          </a:xfrm>
          <a:custGeom>
            <a:avLst/>
            <a:gdLst>
              <a:gd name="connsiteX0" fmla="*/ 1573526 w 3152219"/>
              <a:gd name="connsiteY0" fmla="*/ 0 h 3823431"/>
              <a:gd name="connsiteX1" fmla="*/ 1716965 w 3152219"/>
              <a:gd name="connsiteY1" fmla="*/ 121231 h 3823431"/>
              <a:gd name="connsiteX2" fmla="*/ 2740534 w 3152219"/>
              <a:gd name="connsiteY2" fmla="*/ 629702 h 3823431"/>
              <a:gd name="connsiteX3" fmla="*/ 3152219 w 3152219"/>
              <a:gd name="connsiteY3" fmla="*/ 1508036 h 3823431"/>
              <a:gd name="connsiteX4" fmla="*/ 3152219 w 3152219"/>
              <a:gd name="connsiteY4" fmla="*/ 3823431 h 3823431"/>
              <a:gd name="connsiteX5" fmla="*/ 0 w 3152219"/>
              <a:gd name="connsiteY5" fmla="*/ 3823431 h 3823431"/>
              <a:gd name="connsiteX6" fmla="*/ 0 w 3152219"/>
              <a:gd name="connsiteY6" fmla="*/ 1508036 h 3823431"/>
              <a:gd name="connsiteX7" fmla="*/ 411685 w 3152219"/>
              <a:gd name="connsiteY7" fmla="*/ 629702 h 3823431"/>
              <a:gd name="connsiteX8" fmla="*/ 1435253 w 3152219"/>
              <a:gd name="connsiteY8" fmla="*/ 121231 h 3823431"/>
              <a:gd name="connsiteX0" fmla="*/ 0 w 3152219"/>
              <a:gd name="connsiteY0" fmla="*/ 3823431 h 3914871"/>
              <a:gd name="connsiteX1" fmla="*/ 0 w 3152219"/>
              <a:gd name="connsiteY1" fmla="*/ 1508036 h 3914871"/>
              <a:gd name="connsiteX2" fmla="*/ 411685 w 3152219"/>
              <a:gd name="connsiteY2" fmla="*/ 629702 h 3914871"/>
              <a:gd name="connsiteX3" fmla="*/ 1435253 w 3152219"/>
              <a:gd name="connsiteY3" fmla="*/ 121231 h 3914871"/>
              <a:gd name="connsiteX4" fmla="*/ 1573526 w 3152219"/>
              <a:gd name="connsiteY4" fmla="*/ 0 h 3914871"/>
              <a:gd name="connsiteX5" fmla="*/ 1716965 w 3152219"/>
              <a:gd name="connsiteY5" fmla="*/ 121231 h 3914871"/>
              <a:gd name="connsiteX6" fmla="*/ 2740534 w 3152219"/>
              <a:gd name="connsiteY6" fmla="*/ 629702 h 3914871"/>
              <a:gd name="connsiteX7" fmla="*/ 3152219 w 3152219"/>
              <a:gd name="connsiteY7" fmla="*/ 1508036 h 3914871"/>
              <a:gd name="connsiteX8" fmla="*/ 3152219 w 3152219"/>
              <a:gd name="connsiteY8" fmla="*/ 3823431 h 3914871"/>
              <a:gd name="connsiteX9" fmla="*/ 91440 w 3152219"/>
              <a:gd name="connsiteY9" fmla="*/ 3914871 h 3914871"/>
              <a:gd name="connsiteX0" fmla="*/ 0 w 3152219"/>
              <a:gd name="connsiteY0" fmla="*/ 3823431 h 3823431"/>
              <a:gd name="connsiteX1" fmla="*/ 0 w 3152219"/>
              <a:gd name="connsiteY1" fmla="*/ 1508036 h 3823431"/>
              <a:gd name="connsiteX2" fmla="*/ 411685 w 3152219"/>
              <a:gd name="connsiteY2" fmla="*/ 629702 h 3823431"/>
              <a:gd name="connsiteX3" fmla="*/ 1435253 w 3152219"/>
              <a:gd name="connsiteY3" fmla="*/ 121231 h 3823431"/>
              <a:gd name="connsiteX4" fmla="*/ 1573526 w 3152219"/>
              <a:gd name="connsiteY4" fmla="*/ 0 h 3823431"/>
              <a:gd name="connsiteX5" fmla="*/ 1716965 w 3152219"/>
              <a:gd name="connsiteY5" fmla="*/ 121231 h 3823431"/>
              <a:gd name="connsiteX6" fmla="*/ 2740534 w 3152219"/>
              <a:gd name="connsiteY6" fmla="*/ 629702 h 3823431"/>
              <a:gd name="connsiteX7" fmla="*/ 3152219 w 3152219"/>
              <a:gd name="connsiteY7" fmla="*/ 1508036 h 3823431"/>
              <a:gd name="connsiteX8" fmla="*/ 3152219 w 3152219"/>
              <a:gd name="connsiteY8" fmla="*/ 3823431 h 38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219" h="3823431">
                <a:moveTo>
                  <a:pt x="0" y="3823431"/>
                </a:moveTo>
                <a:lnTo>
                  <a:pt x="0" y="1508036"/>
                </a:lnTo>
                <a:cubicBezTo>
                  <a:pt x="0" y="1054579"/>
                  <a:pt x="128650" y="827610"/>
                  <a:pt x="411685" y="629702"/>
                </a:cubicBezTo>
                <a:cubicBezTo>
                  <a:pt x="706031" y="459168"/>
                  <a:pt x="1092391" y="386186"/>
                  <a:pt x="1435253" y="121231"/>
                </a:cubicBezTo>
                <a:lnTo>
                  <a:pt x="1573526" y="0"/>
                </a:lnTo>
                <a:lnTo>
                  <a:pt x="1716965" y="121231"/>
                </a:lnTo>
                <a:cubicBezTo>
                  <a:pt x="2059826" y="386186"/>
                  <a:pt x="2446186" y="459168"/>
                  <a:pt x="2740534" y="629702"/>
                </a:cubicBezTo>
                <a:cubicBezTo>
                  <a:pt x="3023568" y="827610"/>
                  <a:pt x="3152219" y="1054579"/>
                  <a:pt x="3152219" y="1508036"/>
                </a:cubicBezTo>
                <a:lnTo>
                  <a:pt x="3152219" y="3823431"/>
                </a:ln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A picture containing colorful&#10;&#10;Description automatically generated">
            <a:extLst>
              <a:ext uri="{FF2B5EF4-FFF2-40B4-BE49-F238E27FC236}">
                <a16:creationId xmlns:a16="http://schemas.microsoft.com/office/drawing/2014/main" id="{F2A340CF-BD88-48A3-8236-D35463012341}"/>
              </a:ext>
            </a:extLst>
          </p:cNvPr>
          <p:cNvPicPr>
            <a:picLocks noChangeAspect="1"/>
          </p:cNvPicPr>
          <p:nvPr/>
        </p:nvPicPr>
        <p:blipFill>
          <a:blip r:embed="rId4"/>
          <a:stretch>
            <a:fillRect/>
          </a:stretch>
        </p:blipFill>
        <p:spPr>
          <a:xfrm>
            <a:off x="8565187" y="3970375"/>
            <a:ext cx="2363289" cy="2417687"/>
          </a:xfrm>
          <a:prstGeom prst="rect">
            <a:avLst/>
          </a:prstGeom>
        </p:spPr>
      </p:pic>
      <p:sp>
        <p:nvSpPr>
          <p:cNvPr id="7" name="TextBox 6">
            <a:extLst>
              <a:ext uri="{FF2B5EF4-FFF2-40B4-BE49-F238E27FC236}">
                <a16:creationId xmlns:a16="http://schemas.microsoft.com/office/drawing/2014/main" id="{7C177502-2B18-4C21-88A3-A866C252F8E9}"/>
              </a:ext>
            </a:extLst>
          </p:cNvPr>
          <p:cNvSpPr txBox="1"/>
          <p:nvPr/>
        </p:nvSpPr>
        <p:spPr>
          <a:xfrm>
            <a:off x="8303463" y="6491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Creator: </a:t>
            </a:r>
            <a:r>
              <a:rPr lang="en-US">
                <a:hlinkClick r:id="rId5"/>
              </a:rPr>
              <a:t>GDJ</a:t>
            </a:r>
            <a:r>
              <a:rPr lang="en-US"/>
              <a:t> on Pixabay</a:t>
            </a:r>
          </a:p>
        </p:txBody>
      </p:sp>
    </p:spTree>
    <p:extLst>
      <p:ext uri="{BB962C8B-B14F-4D97-AF65-F5344CB8AC3E}">
        <p14:creationId xmlns:p14="http://schemas.microsoft.com/office/powerpoint/2010/main" val="62076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57825D-8E27-F741-BB30-77B51E11F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D57D5-497E-435A-9917-55E20B2D2353}"/>
              </a:ext>
            </a:extLst>
          </p:cNvPr>
          <p:cNvSpPr>
            <a:spLocks noGrp="1"/>
          </p:cNvSpPr>
          <p:nvPr>
            <p:ph type="title"/>
          </p:nvPr>
        </p:nvSpPr>
        <p:spPr>
          <a:xfrm>
            <a:off x="963009" y="960120"/>
            <a:ext cx="5132991" cy="1507398"/>
          </a:xfrm>
        </p:spPr>
        <p:txBody>
          <a:bodyPr anchor="ctr">
            <a:normAutofit/>
          </a:bodyPr>
          <a:lstStyle/>
          <a:p>
            <a:r>
              <a:rPr lang="en-US"/>
              <a:t>Stay Tuned!</a:t>
            </a:r>
          </a:p>
        </p:txBody>
      </p:sp>
      <p:sp>
        <p:nvSpPr>
          <p:cNvPr id="3" name="Content Placeholder 2">
            <a:extLst>
              <a:ext uri="{FF2B5EF4-FFF2-40B4-BE49-F238E27FC236}">
                <a16:creationId xmlns:a16="http://schemas.microsoft.com/office/drawing/2014/main" id="{6DFABB5B-5BF6-4408-8228-173AB176F08C}"/>
              </a:ext>
            </a:extLst>
          </p:cNvPr>
          <p:cNvSpPr>
            <a:spLocks noGrp="1"/>
          </p:cNvSpPr>
          <p:nvPr>
            <p:ph idx="1"/>
          </p:nvPr>
        </p:nvSpPr>
        <p:spPr>
          <a:xfrm>
            <a:off x="963009" y="2844800"/>
            <a:ext cx="5132991" cy="3060700"/>
          </a:xfrm>
        </p:spPr>
        <p:txBody>
          <a:bodyPr vert="horz" lIns="91440" tIns="45720" rIns="91440" bIns="45720" rtlCol="0" anchor="t">
            <a:normAutofit/>
          </a:bodyPr>
          <a:lstStyle/>
          <a:p>
            <a:r>
              <a:rPr lang="en-US" sz="2400">
                <a:hlinkClick r:id="rId3"/>
              </a:rPr>
              <a:t>Project Website</a:t>
            </a:r>
            <a:endParaRPr lang="en-US" sz="2400"/>
          </a:p>
          <a:p>
            <a:r>
              <a:rPr lang="en-US" sz="2400">
                <a:hlinkClick r:id="rId4"/>
              </a:rPr>
              <a:t>Twitter</a:t>
            </a:r>
            <a:r>
              <a:rPr lang="en-US" sz="2400"/>
              <a:t>- @LifelongOpen</a:t>
            </a:r>
          </a:p>
          <a:p>
            <a:r>
              <a:rPr lang="en-US" sz="2400"/>
              <a:t>Tell us your next step for incorporating "open" in your formal or informal research! #OpenEd21</a:t>
            </a:r>
          </a:p>
          <a:p>
            <a:pPr marL="0" indent="0">
              <a:buNone/>
            </a:pPr>
            <a:endParaRPr lang="en-US"/>
          </a:p>
          <a:p>
            <a:endParaRPr lang="en-US"/>
          </a:p>
          <a:p>
            <a:endParaRPr lang="en-US"/>
          </a:p>
        </p:txBody>
      </p:sp>
      <p:sp>
        <p:nvSpPr>
          <p:cNvPr id="12" name="Freeform 24">
            <a:extLst>
              <a:ext uri="{FF2B5EF4-FFF2-40B4-BE49-F238E27FC236}">
                <a16:creationId xmlns:a16="http://schemas.microsoft.com/office/drawing/2014/main" id="{BFE0876F-3684-9542-BE96-0F5B20466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77" y="0"/>
            <a:ext cx="3047936" cy="377362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FB42B17F-A7AF-493C-8ACF-9195E1BF0E33}"/>
              </a:ext>
            </a:extLst>
          </p:cNvPr>
          <p:cNvPicPr>
            <a:picLocks noChangeAspect="1"/>
          </p:cNvPicPr>
          <p:nvPr/>
        </p:nvPicPr>
        <p:blipFill rotWithShape="1">
          <a:blip r:embed="rId5"/>
          <a:srcRect l="8667" r="10667" b="-592"/>
          <a:stretch/>
        </p:blipFill>
        <p:spPr>
          <a:xfrm>
            <a:off x="7124049" y="447922"/>
            <a:ext cx="1938774" cy="2417687"/>
          </a:xfrm>
          <a:prstGeom prst="rect">
            <a:avLst/>
          </a:prstGeom>
        </p:spPr>
      </p:pic>
      <p:sp>
        <p:nvSpPr>
          <p:cNvPr id="14" name="Freeform 25">
            <a:extLst>
              <a:ext uri="{FF2B5EF4-FFF2-40B4-BE49-F238E27FC236}">
                <a16:creationId xmlns:a16="http://schemas.microsoft.com/office/drawing/2014/main" id="{1C790CCF-160E-D54B-8E48-E6AC86C3F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217579" y="3099937"/>
            <a:ext cx="3047936" cy="3757056"/>
          </a:xfrm>
          <a:custGeom>
            <a:avLst/>
            <a:gdLst>
              <a:gd name="connsiteX0" fmla="*/ 0 w 3047936"/>
              <a:gd name="connsiteY0" fmla="*/ 0 h 3773626"/>
              <a:gd name="connsiteX1" fmla="*/ 3047936 w 3047936"/>
              <a:gd name="connsiteY1" fmla="*/ 0 h 3773626"/>
              <a:gd name="connsiteX2" fmla="*/ 3047936 w 3047936"/>
              <a:gd name="connsiteY2" fmla="*/ 2315480 h 3773626"/>
              <a:gd name="connsiteX3" fmla="*/ 2649870 w 3047936"/>
              <a:gd name="connsiteY3" fmla="*/ 3164756 h 3773626"/>
              <a:gd name="connsiteX4" fmla="*/ 1660164 w 3047936"/>
              <a:gd name="connsiteY4" fmla="*/ 3656406 h 3773626"/>
              <a:gd name="connsiteX5" fmla="*/ 1521470 w 3047936"/>
              <a:gd name="connsiteY5" fmla="*/ 3773626 h 3773626"/>
              <a:gd name="connsiteX6" fmla="*/ 1387771 w 3047936"/>
              <a:gd name="connsiteY6" fmla="*/ 3656406 h 3773626"/>
              <a:gd name="connsiteX7" fmla="*/ 398065 w 3047936"/>
              <a:gd name="connsiteY7" fmla="*/ 3164756 h 3773626"/>
              <a:gd name="connsiteX8" fmla="*/ 0 w 3047936"/>
              <a:gd name="connsiteY8" fmla="*/ 2315480 h 37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936" h="3773626">
                <a:moveTo>
                  <a:pt x="0" y="0"/>
                </a:moveTo>
                <a:lnTo>
                  <a:pt x="3047936" y="0"/>
                </a:lnTo>
                <a:lnTo>
                  <a:pt x="3047936" y="2315480"/>
                </a:lnTo>
                <a:cubicBezTo>
                  <a:pt x="3047936" y="2753935"/>
                  <a:pt x="2923541" y="2973396"/>
                  <a:pt x="2649870" y="3164756"/>
                </a:cubicBezTo>
                <a:cubicBezTo>
                  <a:pt x="2365260" y="3329648"/>
                  <a:pt x="1991682" y="3400216"/>
                  <a:pt x="1660164" y="3656406"/>
                </a:cubicBezTo>
                <a:lnTo>
                  <a:pt x="1521470" y="3773626"/>
                </a:lnTo>
                <a:lnTo>
                  <a:pt x="1387771" y="3656406"/>
                </a:lnTo>
                <a:cubicBezTo>
                  <a:pt x="1056252" y="3400216"/>
                  <a:pt x="682674" y="3329648"/>
                  <a:pt x="398065" y="3164756"/>
                </a:cubicBezTo>
                <a:cubicBezTo>
                  <a:pt x="124394" y="2973396"/>
                  <a:pt x="0" y="2753935"/>
                  <a:pt x="0" y="231548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AD693D4-ED49-41BF-843E-43B09DBBA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499" y="0"/>
            <a:ext cx="3152474" cy="3837982"/>
          </a:xfrm>
          <a:custGeom>
            <a:avLst/>
            <a:gdLst>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0" fmla="*/ 0 w 3152219"/>
              <a:gd name="connsiteY0" fmla="*/ 0 h 3837982"/>
              <a:gd name="connsiteX1" fmla="*/ 3152219 w 3152219"/>
              <a:gd name="connsiteY1" fmla="*/ 0 h 3837982"/>
              <a:gd name="connsiteX2" fmla="*/ 3152219 w 3152219"/>
              <a:gd name="connsiteY2" fmla="*/ 2329946 h 3837982"/>
              <a:gd name="connsiteX3" fmla="*/ 2740534 w 3152219"/>
              <a:gd name="connsiteY3" fmla="*/ 3208280 h 3837982"/>
              <a:gd name="connsiteX4" fmla="*/ 1716965 w 3152219"/>
              <a:gd name="connsiteY4" fmla="*/ 3716751 h 3837982"/>
              <a:gd name="connsiteX5" fmla="*/ 1573526 w 3152219"/>
              <a:gd name="connsiteY5" fmla="*/ 3837982 h 3837982"/>
              <a:gd name="connsiteX6" fmla="*/ 1435253 w 3152219"/>
              <a:gd name="connsiteY6" fmla="*/ 3716751 h 3837982"/>
              <a:gd name="connsiteX7" fmla="*/ 411685 w 3152219"/>
              <a:gd name="connsiteY7" fmla="*/ 3208280 h 3837982"/>
              <a:gd name="connsiteX8" fmla="*/ 0 w 3152219"/>
              <a:gd name="connsiteY8" fmla="*/ 2329946 h 3837982"/>
              <a:gd name="connsiteX9" fmla="*/ 91440 w 3152219"/>
              <a:gd name="connsiteY9" fmla="*/ 91440 h 3837982"/>
              <a:gd name="connsiteX0" fmla="*/ 5349 w 3157568"/>
              <a:gd name="connsiteY0" fmla="*/ 0 h 3837982"/>
              <a:gd name="connsiteX1" fmla="*/ 3157568 w 3157568"/>
              <a:gd name="connsiteY1" fmla="*/ 0 h 3837982"/>
              <a:gd name="connsiteX2" fmla="*/ 3157568 w 3157568"/>
              <a:gd name="connsiteY2" fmla="*/ 2329946 h 3837982"/>
              <a:gd name="connsiteX3" fmla="*/ 2745883 w 3157568"/>
              <a:gd name="connsiteY3" fmla="*/ 3208280 h 3837982"/>
              <a:gd name="connsiteX4" fmla="*/ 1722314 w 3157568"/>
              <a:gd name="connsiteY4" fmla="*/ 3716751 h 3837982"/>
              <a:gd name="connsiteX5" fmla="*/ 1578875 w 3157568"/>
              <a:gd name="connsiteY5" fmla="*/ 3837982 h 3837982"/>
              <a:gd name="connsiteX6" fmla="*/ 1440602 w 3157568"/>
              <a:gd name="connsiteY6" fmla="*/ 3716751 h 3837982"/>
              <a:gd name="connsiteX7" fmla="*/ 417034 w 3157568"/>
              <a:gd name="connsiteY7" fmla="*/ 3208280 h 3837982"/>
              <a:gd name="connsiteX8" fmla="*/ 5349 w 3157568"/>
              <a:gd name="connsiteY8" fmla="*/ 2329946 h 3837982"/>
              <a:gd name="connsiteX9" fmla="*/ 0 w 3157568"/>
              <a:gd name="connsiteY9" fmla="*/ 4839 h 3837982"/>
              <a:gd name="connsiteX0" fmla="*/ 255 w 3152474"/>
              <a:gd name="connsiteY0" fmla="*/ 0 h 3837982"/>
              <a:gd name="connsiteX1" fmla="*/ 3152474 w 3152474"/>
              <a:gd name="connsiteY1" fmla="*/ 0 h 3837982"/>
              <a:gd name="connsiteX2" fmla="*/ 3152474 w 3152474"/>
              <a:gd name="connsiteY2" fmla="*/ 2329946 h 3837982"/>
              <a:gd name="connsiteX3" fmla="*/ 2740789 w 3152474"/>
              <a:gd name="connsiteY3" fmla="*/ 3208280 h 3837982"/>
              <a:gd name="connsiteX4" fmla="*/ 1717220 w 3152474"/>
              <a:gd name="connsiteY4" fmla="*/ 3716751 h 3837982"/>
              <a:gd name="connsiteX5" fmla="*/ 1573781 w 3152474"/>
              <a:gd name="connsiteY5" fmla="*/ 3837982 h 3837982"/>
              <a:gd name="connsiteX6" fmla="*/ 1435508 w 3152474"/>
              <a:gd name="connsiteY6" fmla="*/ 3716751 h 3837982"/>
              <a:gd name="connsiteX7" fmla="*/ 411940 w 3152474"/>
              <a:gd name="connsiteY7" fmla="*/ 3208280 h 3837982"/>
              <a:gd name="connsiteX8" fmla="*/ 255 w 3152474"/>
              <a:gd name="connsiteY8" fmla="*/ 2329946 h 3837982"/>
              <a:gd name="connsiteX9" fmla="*/ 0 w 3152474"/>
              <a:gd name="connsiteY9"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35404 h 3837982"/>
              <a:gd name="connsiteX0" fmla="*/ 3152474 w 3152474"/>
              <a:gd name="connsiteY0" fmla="*/ 0 h 3837982"/>
              <a:gd name="connsiteX1" fmla="*/ 3152474 w 3152474"/>
              <a:gd name="connsiteY1" fmla="*/ 2329946 h 3837982"/>
              <a:gd name="connsiteX2" fmla="*/ 2740789 w 3152474"/>
              <a:gd name="connsiteY2" fmla="*/ 3208280 h 3837982"/>
              <a:gd name="connsiteX3" fmla="*/ 1717220 w 3152474"/>
              <a:gd name="connsiteY3" fmla="*/ 3716751 h 3837982"/>
              <a:gd name="connsiteX4" fmla="*/ 1573781 w 3152474"/>
              <a:gd name="connsiteY4" fmla="*/ 3837982 h 3837982"/>
              <a:gd name="connsiteX5" fmla="*/ 1435508 w 3152474"/>
              <a:gd name="connsiteY5" fmla="*/ 3716751 h 3837982"/>
              <a:gd name="connsiteX6" fmla="*/ 411940 w 3152474"/>
              <a:gd name="connsiteY6" fmla="*/ 3208280 h 3837982"/>
              <a:gd name="connsiteX7" fmla="*/ 255 w 3152474"/>
              <a:gd name="connsiteY7" fmla="*/ 2329946 h 3837982"/>
              <a:gd name="connsiteX8" fmla="*/ 0 w 3152474"/>
              <a:gd name="connsiteY8" fmla="*/ 4839 h 38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474" h="3837982">
                <a:moveTo>
                  <a:pt x="3152474" y="0"/>
                </a:moveTo>
                <a:lnTo>
                  <a:pt x="3152474" y="2329946"/>
                </a:lnTo>
                <a:cubicBezTo>
                  <a:pt x="3152474" y="2783403"/>
                  <a:pt x="3023823" y="3010372"/>
                  <a:pt x="2740789" y="3208280"/>
                </a:cubicBezTo>
                <a:cubicBezTo>
                  <a:pt x="2446441" y="3378814"/>
                  <a:pt x="2060081" y="3451796"/>
                  <a:pt x="1717220" y="3716751"/>
                </a:cubicBezTo>
                <a:lnTo>
                  <a:pt x="1573781" y="3837982"/>
                </a:lnTo>
                <a:lnTo>
                  <a:pt x="1435508" y="3716751"/>
                </a:lnTo>
                <a:cubicBezTo>
                  <a:pt x="1092646" y="3451796"/>
                  <a:pt x="706286" y="3378814"/>
                  <a:pt x="411940" y="3208280"/>
                </a:cubicBezTo>
                <a:cubicBezTo>
                  <a:pt x="128905" y="3010372"/>
                  <a:pt x="255" y="2783403"/>
                  <a:pt x="255" y="2329946"/>
                </a:cubicBezTo>
                <a:cubicBezTo>
                  <a:pt x="255" y="1553297"/>
                  <a:pt x="0" y="4839"/>
                  <a:pt x="0" y="4839"/>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descr="A picture containing ray, fish&#10;&#10;Description automatically generated">
            <a:extLst>
              <a:ext uri="{FF2B5EF4-FFF2-40B4-BE49-F238E27FC236}">
                <a16:creationId xmlns:a16="http://schemas.microsoft.com/office/drawing/2014/main" id="{48B4DD24-8743-49F2-BC9B-8A66F79EA3AB}"/>
              </a:ext>
            </a:extLst>
          </p:cNvPr>
          <p:cNvPicPr>
            <a:picLocks noChangeAspect="1"/>
          </p:cNvPicPr>
          <p:nvPr/>
        </p:nvPicPr>
        <p:blipFill>
          <a:blip r:embed="rId6"/>
          <a:stretch>
            <a:fillRect/>
          </a:stretch>
        </p:blipFill>
        <p:spPr>
          <a:xfrm>
            <a:off x="7980018" y="3337526"/>
            <a:ext cx="3510366" cy="3524743"/>
          </a:xfrm>
          <a:prstGeom prst="rect">
            <a:avLst/>
          </a:prstGeom>
        </p:spPr>
      </p:pic>
      <p:sp>
        <p:nvSpPr>
          <p:cNvPr id="18" name="Freeform: Shape 17">
            <a:extLst>
              <a:ext uri="{FF2B5EF4-FFF2-40B4-BE49-F238E27FC236}">
                <a16:creationId xmlns:a16="http://schemas.microsoft.com/office/drawing/2014/main" id="{F4BD717D-C78B-4563-834F-8AC2FA831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38" y="3033562"/>
            <a:ext cx="3152219" cy="3823431"/>
          </a:xfrm>
          <a:custGeom>
            <a:avLst/>
            <a:gdLst>
              <a:gd name="connsiteX0" fmla="*/ 1573526 w 3152219"/>
              <a:gd name="connsiteY0" fmla="*/ 0 h 3823431"/>
              <a:gd name="connsiteX1" fmla="*/ 1716965 w 3152219"/>
              <a:gd name="connsiteY1" fmla="*/ 121231 h 3823431"/>
              <a:gd name="connsiteX2" fmla="*/ 2740534 w 3152219"/>
              <a:gd name="connsiteY2" fmla="*/ 629702 h 3823431"/>
              <a:gd name="connsiteX3" fmla="*/ 3152219 w 3152219"/>
              <a:gd name="connsiteY3" fmla="*/ 1508036 h 3823431"/>
              <a:gd name="connsiteX4" fmla="*/ 3152219 w 3152219"/>
              <a:gd name="connsiteY4" fmla="*/ 3823431 h 3823431"/>
              <a:gd name="connsiteX5" fmla="*/ 0 w 3152219"/>
              <a:gd name="connsiteY5" fmla="*/ 3823431 h 3823431"/>
              <a:gd name="connsiteX6" fmla="*/ 0 w 3152219"/>
              <a:gd name="connsiteY6" fmla="*/ 1508036 h 3823431"/>
              <a:gd name="connsiteX7" fmla="*/ 411685 w 3152219"/>
              <a:gd name="connsiteY7" fmla="*/ 629702 h 3823431"/>
              <a:gd name="connsiteX8" fmla="*/ 1435253 w 3152219"/>
              <a:gd name="connsiteY8" fmla="*/ 121231 h 3823431"/>
              <a:gd name="connsiteX0" fmla="*/ 0 w 3152219"/>
              <a:gd name="connsiteY0" fmla="*/ 3823431 h 3914871"/>
              <a:gd name="connsiteX1" fmla="*/ 0 w 3152219"/>
              <a:gd name="connsiteY1" fmla="*/ 1508036 h 3914871"/>
              <a:gd name="connsiteX2" fmla="*/ 411685 w 3152219"/>
              <a:gd name="connsiteY2" fmla="*/ 629702 h 3914871"/>
              <a:gd name="connsiteX3" fmla="*/ 1435253 w 3152219"/>
              <a:gd name="connsiteY3" fmla="*/ 121231 h 3914871"/>
              <a:gd name="connsiteX4" fmla="*/ 1573526 w 3152219"/>
              <a:gd name="connsiteY4" fmla="*/ 0 h 3914871"/>
              <a:gd name="connsiteX5" fmla="*/ 1716965 w 3152219"/>
              <a:gd name="connsiteY5" fmla="*/ 121231 h 3914871"/>
              <a:gd name="connsiteX6" fmla="*/ 2740534 w 3152219"/>
              <a:gd name="connsiteY6" fmla="*/ 629702 h 3914871"/>
              <a:gd name="connsiteX7" fmla="*/ 3152219 w 3152219"/>
              <a:gd name="connsiteY7" fmla="*/ 1508036 h 3914871"/>
              <a:gd name="connsiteX8" fmla="*/ 3152219 w 3152219"/>
              <a:gd name="connsiteY8" fmla="*/ 3823431 h 3914871"/>
              <a:gd name="connsiteX9" fmla="*/ 91440 w 3152219"/>
              <a:gd name="connsiteY9" fmla="*/ 3914871 h 3914871"/>
              <a:gd name="connsiteX0" fmla="*/ 0 w 3152219"/>
              <a:gd name="connsiteY0" fmla="*/ 3823431 h 3823431"/>
              <a:gd name="connsiteX1" fmla="*/ 0 w 3152219"/>
              <a:gd name="connsiteY1" fmla="*/ 1508036 h 3823431"/>
              <a:gd name="connsiteX2" fmla="*/ 411685 w 3152219"/>
              <a:gd name="connsiteY2" fmla="*/ 629702 h 3823431"/>
              <a:gd name="connsiteX3" fmla="*/ 1435253 w 3152219"/>
              <a:gd name="connsiteY3" fmla="*/ 121231 h 3823431"/>
              <a:gd name="connsiteX4" fmla="*/ 1573526 w 3152219"/>
              <a:gd name="connsiteY4" fmla="*/ 0 h 3823431"/>
              <a:gd name="connsiteX5" fmla="*/ 1716965 w 3152219"/>
              <a:gd name="connsiteY5" fmla="*/ 121231 h 3823431"/>
              <a:gd name="connsiteX6" fmla="*/ 2740534 w 3152219"/>
              <a:gd name="connsiteY6" fmla="*/ 629702 h 3823431"/>
              <a:gd name="connsiteX7" fmla="*/ 3152219 w 3152219"/>
              <a:gd name="connsiteY7" fmla="*/ 1508036 h 3823431"/>
              <a:gd name="connsiteX8" fmla="*/ 3152219 w 3152219"/>
              <a:gd name="connsiteY8" fmla="*/ 3823431 h 38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219" h="3823431">
                <a:moveTo>
                  <a:pt x="0" y="3823431"/>
                </a:moveTo>
                <a:lnTo>
                  <a:pt x="0" y="1508036"/>
                </a:lnTo>
                <a:cubicBezTo>
                  <a:pt x="0" y="1054579"/>
                  <a:pt x="128650" y="827610"/>
                  <a:pt x="411685" y="629702"/>
                </a:cubicBezTo>
                <a:cubicBezTo>
                  <a:pt x="706031" y="459168"/>
                  <a:pt x="1092391" y="386186"/>
                  <a:pt x="1435253" y="121231"/>
                </a:cubicBezTo>
                <a:lnTo>
                  <a:pt x="1573526" y="0"/>
                </a:lnTo>
                <a:lnTo>
                  <a:pt x="1716965" y="121231"/>
                </a:lnTo>
                <a:cubicBezTo>
                  <a:pt x="2059826" y="386186"/>
                  <a:pt x="2446186" y="459168"/>
                  <a:pt x="2740534" y="629702"/>
                </a:cubicBezTo>
                <a:cubicBezTo>
                  <a:pt x="3023568" y="827610"/>
                  <a:pt x="3152219" y="1054579"/>
                  <a:pt x="3152219" y="1508036"/>
                </a:cubicBezTo>
                <a:lnTo>
                  <a:pt x="3152219" y="3823431"/>
                </a:ln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8509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59B900-5AA7-4541-806E-31DBC76FB33D}"/>
              </a:ext>
            </a:extLst>
          </p:cNvPr>
          <p:cNvSpPr txBox="1"/>
          <p:nvPr/>
        </p:nvSpPr>
        <p:spPr>
          <a:xfrm>
            <a:off x="4729114" y="63156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Calibri"/>
                <a:cs typeface="Calibri"/>
              </a:rPr>
              <a:t>Acknowledgements</a:t>
            </a:r>
          </a:p>
        </p:txBody>
      </p:sp>
      <p:sp>
        <p:nvSpPr>
          <p:cNvPr id="3" name="TextBox 2">
            <a:extLst>
              <a:ext uri="{FF2B5EF4-FFF2-40B4-BE49-F238E27FC236}">
                <a16:creationId xmlns:a16="http://schemas.microsoft.com/office/drawing/2014/main" id="{A3184FA7-0D4A-4120-A819-B593875E7A44}"/>
              </a:ext>
            </a:extLst>
          </p:cNvPr>
          <p:cNvSpPr txBox="1"/>
          <p:nvPr/>
        </p:nvSpPr>
        <p:spPr>
          <a:xfrm>
            <a:off x="914400" y="1503872"/>
            <a:ext cx="1083765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This project was made possible in part by the </a:t>
            </a:r>
            <a:r>
              <a:rPr lang="en-US" sz="2400">
                <a:hlinkClick r:id="rId2">
                  <a:extLst>
                    <a:ext uri="{A12FA001-AC4F-418D-AE19-62706E023703}">
                      <ahyp:hlinkClr xmlns:ahyp="http://schemas.microsoft.com/office/drawing/2018/hyperlinkcolor" val="tx"/>
                    </a:ext>
                  </a:extLst>
                </a:hlinkClick>
              </a:rPr>
              <a:t>Institute of Museum and Library Services</a:t>
            </a:r>
            <a:r>
              <a:rPr lang="en-US" sz="2400"/>
              <a:t> LG-246348-OLS-20. ​</a:t>
            </a:r>
            <a:br>
              <a:rPr lang="en-US" sz="2400"/>
            </a:br>
            <a:r>
              <a:rPr lang="en-US" sz="2400"/>
              <a:t>​</a:t>
            </a:r>
          </a:p>
          <a:p>
            <a:r>
              <a:rPr lang="en-US" sz="2400"/>
              <a:t>The Institute of Museum and Library Services is the primary source of federal support for the nation's libraries and museums. We advance, support, and empower America’s museums, libraries, and related organizations through grantmaking, research, and policy development. Our vision is a nation where museums and libraries work together to transform the lives of individuals and communities. To learn more, visit </a:t>
            </a:r>
            <a:r>
              <a:rPr lang="en-US" sz="2400">
                <a:hlinkClick r:id="rId3">
                  <a:extLst>
                    <a:ext uri="{A12FA001-AC4F-418D-AE19-62706E023703}">
                      <ahyp:hlinkClr xmlns:ahyp="http://schemas.microsoft.com/office/drawing/2018/hyperlinkcolor" val="tx"/>
                    </a:ext>
                  </a:extLst>
                </a:hlinkClick>
              </a:rPr>
              <a:t>www.imls.gov</a:t>
            </a:r>
            <a:r>
              <a:rPr lang="en-US" sz="2400"/>
              <a:t> and follow us on </a:t>
            </a:r>
            <a:r>
              <a:rPr lang="en-US" sz="2400">
                <a:hlinkClick r:id="rId4">
                  <a:extLst>
                    <a:ext uri="{A12FA001-AC4F-418D-AE19-62706E023703}">
                      <ahyp:hlinkClr xmlns:ahyp="http://schemas.microsoft.com/office/drawing/2018/hyperlinkcolor" val="tx"/>
                    </a:ext>
                  </a:extLst>
                </a:hlinkClick>
              </a:rPr>
              <a:t>Facebook</a:t>
            </a:r>
            <a:r>
              <a:rPr lang="en-US" sz="2400"/>
              <a:t> and </a:t>
            </a:r>
            <a:r>
              <a:rPr lang="en-US" sz="2400">
                <a:hlinkClick r:id="rId5">
                  <a:extLst>
                    <a:ext uri="{A12FA001-AC4F-418D-AE19-62706E023703}">
                      <ahyp:hlinkClr xmlns:ahyp="http://schemas.microsoft.com/office/drawing/2018/hyperlinkcolor" val="tx"/>
                    </a:ext>
                  </a:extLst>
                </a:hlinkClick>
              </a:rPr>
              <a:t>Twitter</a:t>
            </a:r>
            <a:r>
              <a:rPr lang="en-US" sz="2400"/>
              <a:t>. </a:t>
            </a:r>
            <a:endParaRPr lang="en-US" sz="2400">
              <a:latin typeface="Berlin Sans FB"/>
              <a:cs typeface="Segoe UI"/>
            </a:endParaRPr>
          </a:p>
        </p:txBody>
      </p:sp>
    </p:spTree>
    <p:extLst>
      <p:ext uri="{BB962C8B-B14F-4D97-AF65-F5344CB8AC3E}">
        <p14:creationId xmlns:p14="http://schemas.microsoft.com/office/powerpoint/2010/main" val="188016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620961-6B1C-49F6-AB00-CE0514888D57}"/>
              </a:ext>
            </a:extLst>
          </p:cNvPr>
          <p:cNvSpPr txBox="1"/>
          <p:nvPr/>
        </p:nvSpPr>
        <p:spPr>
          <a:xfrm>
            <a:off x="4729114" y="63156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alibri"/>
                <a:cs typeface="Calibri"/>
              </a:rPr>
              <a:t>License</a:t>
            </a:r>
            <a:endParaRPr lang="en-US" dirty="0"/>
          </a:p>
        </p:txBody>
      </p:sp>
      <p:sp>
        <p:nvSpPr>
          <p:cNvPr id="5" name="TextBox 4">
            <a:extLst>
              <a:ext uri="{FF2B5EF4-FFF2-40B4-BE49-F238E27FC236}">
                <a16:creationId xmlns:a16="http://schemas.microsoft.com/office/drawing/2014/main" id="{50B5C975-7E90-4F0D-A9FA-C564B1515D9A}"/>
              </a:ext>
            </a:extLst>
          </p:cNvPr>
          <p:cNvSpPr txBox="1"/>
          <p:nvPr/>
        </p:nvSpPr>
        <p:spPr>
          <a:xfrm>
            <a:off x="914400" y="1503872"/>
            <a:ext cx="108376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hlinkClick r:id="rId2"/>
              </a:rPr>
              <a:t>Many Minds Make Strong Research </a:t>
            </a:r>
            <a:r>
              <a:rPr lang="en-US" sz="2400" dirty="0">
                <a:ea typeface="+mn-lt"/>
                <a:cs typeface="+mn-lt"/>
              </a:rPr>
              <a:t>© 2021 by Marla Lobley, Kathy </a:t>
            </a:r>
            <a:r>
              <a:rPr lang="en-US" sz="2400" dirty="0" err="1">
                <a:ea typeface="+mn-lt"/>
                <a:cs typeface="+mn-lt"/>
              </a:rPr>
              <a:t>Essmiller</a:t>
            </a:r>
            <a:r>
              <a:rPr lang="en-US" sz="2400" dirty="0">
                <a:ea typeface="+mn-lt"/>
                <a:cs typeface="+mn-lt"/>
              </a:rPr>
              <a:t>, Jamie Holmes, Caitlin Kelley is licensed under </a:t>
            </a:r>
            <a:r>
              <a:rPr lang="en-US" sz="2400" dirty="0">
                <a:ea typeface="+mn-lt"/>
                <a:cs typeface="+mn-lt"/>
                <a:hlinkClick r:id="rId3"/>
              </a:rPr>
              <a:t>CC BY 4.0</a:t>
            </a:r>
            <a:endParaRPr lang="en-US"/>
          </a:p>
        </p:txBody>
      </p:sp>
    </p:spTree>
    <p:extLst>
      <p:ext uri="{BB962C8B-B14F-4D97-AF65-F5344CB8AC3E}">
        <p14:creationId xmlns:p14="http://schemas.microsoft.com/office/powerpoint/2010/main" val="1546562531"/>
      </p:ext>
    </p:extLst>
  </p:cSld>
  <p:clrMapOvr>
    <a:masterClrMapping/>
  </p:clrMapOvr>
</p:sld>
</file>

<file path=ppt/theme/theme1.xml><?xml version="1.0" encoding="utf-8"?>
<a:theme xmlns:a="http://schemas.openxmlformats.org/drawingml/2006/main" name="MarrakeshVTI">
  <a:themeElements>
    <a:clrScheme name="AnalogousFromRegularSeedRightStep">
      <a:dk1>
        <a:srgbClr val="000000"/>
      </a:dk1>
      <a:lt1>
        <a:srgbClr val="FFFFFF"/>
      </a:lt1>
      <a:dk2>
        <a:srgbClr val="3A3621"/>
      </a:dk2>
      <a:lt2>
        <a:srgbClr val="E2E5E8"/>
      </a:lt2>
      <a:accent1>
        <a:srgbClr val="E77B29"/>
      </a:accent1>
      <a:accent2>
        <a:srgbClr val="B9A014"/>
      </a:accent2>
      <a:accent3>
        <a:srgbClr val="87AD1F"/>
      </a:accent3>
      <a:accent4>
        <a:srgbClr val="49BA14"/>
      </a:accent4>
      <a:accent5>
        <a:srgbClr val="21BC31"/>
      </a:accent5>
      <a:accent6>
        <a:srgbClr val="14BA6A"/>
      </a:accent6>
      <a:hlink>
        <a:srgbClr val="3F88BF"/>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75467D2B8AED419DCAC1945840AA52" ma:contentTypeVersion="12" ma:contentTypeDescription="Create a new document." ma:contentTypeScope="" ma:versionID="dbfe68147c444f284d49efc54610fcb4">
  <xsd:schema xmlns:xsd="http://www.w3.org/2001/XMLSchema" xmlns:xs="http://www.w3.org/2001/XMLSchema" xmlns:p="http://schemas.microsoft.com/office/2006/metadata/properties" xmlns:ns2="fbcc5dcf-fa8d-4e6f-aedf-db4db275764a" xmlns:ns3="aa37b0e8-c4c3-4735-a7d5-b4e00c36411c" targetNamespace="http://schemas.microsoft.com/office/2006/metadata/properties" ma:root="true" ma:fieldsID="ceaa0de3b30312cd06a6d2206367f7fa" ns2:_="" ns3:_="">
    <xsd:import namespace="fbcc5dcf-fa8d-4e6f-aedf-db4db275764a"/>
    <xsd:import namespace="aa37b0e8-c4c3-4735-a7d5-b4e00c3641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c5dcf-fa8d-4e6f-aedf-db4db2757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37b0e8-c4c3-4735-a7d5-b4e00c3641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CC008-0AB9-4DCF-9BF4-164E66F9F7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DBEAE19-FBA1-44E3-AF32-28CBC9048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cc5dcf-fa8d-4e6f-aedf-db4db275764a"/>
    <ds:schemaRef ds:uri="aa37b0e8-c4c3-4735-a7d5-b4e00c364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AF0608-DC7D-43FE-87F1-94FA5F9803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6</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MarrakeshVTI</vt:lpstr>
      <vt:lpstr>Many Minds Make Strong Research</vt:lpstr>
      <vt:lpstr>Definition</vt:lpstr>
      <vt:lpstr>Value of Open Research</vt:lpstr>
      <vt:lpstr>Case Study</vt:lpstr>
      <vt:lpstr>Practical Tools &amp; Techniques</vt:lpstr>
      <vt:lpstr>Lessons Learned</vt:lpstr>
      <vt:lpstr>Stay Tuned!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cp:revision>
  <dcterms:created xsi:type="dcterms:W3CDTF">2021-09-03T19:20:32Z</dcterms:created>
  <dcterms:modified xsi:type="dcterms:W3CDTF">2022-01-28T19:45:41Z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0x0101002175467D2B8AED419DCAC1945840AA52</vt:lpwstr>
  </property>
</Properties>
</file>