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9" r:id="rId4"/>
  </p:sldMasterIdLst>
  <p:notesMasterIdLst>
    <p:notesMasterId r:id="rId10"/>
  </p:notesMasterIdLst>
  <p:sldIdLst>
    <p:sldId id="287" r:id="rId5"/>
    <p:sldId id="288" r:id="rId6"/>
    <p:sldId id="286" r:id="rId7"/>
    <p:sldId id="280" r:id="rId8"/>
    <p:sldId id="295"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la Lobley" initials="ML" lastIdx="23" clrIdx="0">
    <p:extLst>
      <p:ext uri="{19B8F6BF-5375-455C-9EA6-DF929625EA0E}">
        <p15:presenceInfo xmlns:p15="http://schemas.microsoft.com/office/powerpoint/2012/main" userId="S::mlobley_ecok.edu#ext#@grant012.onmicrosoft.com::eb053689-0608-473a-9bca-b03e138c129f" providerId="AD"/>
      </p:ext>
    </p:extLst>
  </p:cmAuthor>
  <p:cmAuthor id="2" name="Ale, Gbemisola Feyisayo" initials="AF" lastIdx="5" clrIdx="1">
    <p:extLst>
      <p:ext uri="{19B8F6BF-5375-455C-9EA6-DF929625EA0E}">
        <p15:presenceInfo xmlns:p15="http://schemas.microsoft.com/office/powerpoint/2012/main" userId="S::gbefale_ecok.edu#ext#@grant012.onmicrosoft.com::d411e2ac-ca55-4134-9965-4ac87ae33468" providerId="AD"/>
      </p:ext>
    </p:extLst>
  </p:cmAuthor>
  <p:cmAuthor id="3" name="Sharon Riley" initials="SR" lastIdx="2" clrIdx="2">
    <p:extLst>
      <p:ext uri="{19B8F6BF-5375-455C-9EA6-DF929625EA0E}">
        <p15:presenceInfo xmlns:p15="http://schemas.microsoft.com/office/powerpoint/2012/main" userId="S::sharon.riley_redlandscc.edu#ext#@grant012.onmicrosoft.com::9e232655-eb82-4ef9-bbde-7bde27ed6b98" providerId="AD"/>
      </p:ext>
    </p:extLst>
  </p:cmAuthor>
  <p:cmAuthor id="4" name="Kelley, Caitlin ONeal" initials="KO" lastIdx="4" clrIdx="3">
    <p:extLst>
      <p:ext uri="{19B8F6BF-5375-455C-9EA6-DF929625EA0E}">
        <p15:presenceInfo xmlns:p15="http://schemas.microsoft.com/office/powerpoint/2012/main" userId="S::caitlin.o.kelley_okstate.edu#ext#@grant012.onmicrosoft.com::8b42cf35-8127-41f9-a24e-98d69246cb6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000000-0000-0000-0000-000000000000}" v="3" dt="2021-04-19T20:49:09.066"/>
    <p1510:client id="{2A66A021-1B18-4E01-09E4-90870064ED97}" v="43" dt="2022-01-28T19:56:12.215"/>
    <p1510:client id="{0BE108E1-CFEA-FEA4-B338-CE449B38B9AB}" v="2" dt="2021-04-27T17:55:38.068"/>
    <p1510:client id="{351CA0C0-A6C9-F022-8F73-DC8B0B5D701F}" v="537" dt="2021-04-16T21:38:04.255"/>
    <p1510:client id="{7003EB02-0D3C-E361-7633-85986FC00BB4}" v="13" dt="2021-02-01T21:38:08.850"/>
    <p1510:client id="{0C8142DB-062E-4850-9010-81E2F08A5D48}" v="12" dt="2020-11-12T15:31:53.118"/>
    <p1510:client id="{0D3907E8-EF27-45EC-A8F2-156F1E57D7F5}" v="32" dt="2021-01-12T18:58:24.860"/>
    <p1510:client id="{33F7BD9F-A00E-C000-1930-2B2639000C5F}" v="818" dt="2021-04-13T22:51:08.902"/>
    <p1510:client id="{1C85D3F1-70A7-4390-A618-D964C1E41051}" v="96" dt="2020-11-12T21:57:30.320"/>
    <p1510:client id="{42BC61F3-8C3D-4FBF-A5B6-937319848256}" v="4" dt="2020-11-12T21:51:17.341"/>
    <p1510:client id="{46F47F96-0650-4BF0-B748-6871FEB52A56}" v="394" dt="2020-11-12T23:28:10.717"/>
    <p1510:client id="{54BAE7E5-C1AB-1E26-324B-DFD93D92BBA7}" v="8" dt="2021-03-10T20:20:55.642"/>
    <p1510:client id="{A1D03F74-6C82-4C84-9A28-ACD657D2B032}" v="289" dt="2020-11-12T23:17:01.943"/>
    <p1510:client id="{64E11F74-DB38-467E-99D6-9A5BA304FA80}" v="442" dt="2020-11-11T21:41:19.428"/>
    <p1510:client id="{6596C267-748C-4165-998A-8AED51979192}" v="4" dt="2020-11-09T23:53:26.599"/>
    <p1510:client id="{65DEAD9F-8053-B000-E18A-B71FA810AC4D}" v="1" dt="2021-02-22T21:58:58.846"/>
    <p1510:client id="{7A69FB9A-1E54-D905-B766-CFA90CA24398}" v="32" dt="2021-07-14T21:09:48.050"/>
    <p1510:client id="{805B6FE5-7F68-436C-9D8C-B92B36394D1F}" v="8" dt="2021-01-20T21:23:49.690"/>
    <p1510:client id="{879C8279-EF11-4F8D-88EC-7C49C3A4B748}" v="34" dt="2020-11-11T22:32:30.197"/>
    <p1510:client id="{821C8E60-3401-CF4F-E026-BCBC1826BF1E}" v="1" dt="2021-04-27T18:53:26.056"/>
    <p1510:client id="{B36E237C-DDA3-413A-921C-949B1D889E6D}" v="263" dt="2021-02-22T21:51:38.026"/>
    <p1510:client id="{CAE105C4-6214-47C0-B103-3A868FBA5258}" v="20" dt="2020-11-12T21:50:36.489"/>
    <p1510:client id="{885D5CBC-2F1F-45C8-9010-5E78E9B277AF}" v="883" dt="2021-01-07T21:10:16.064"/>
    <p1510:client id="{D5348374-BD87-473F-FA7C-16CE0FCA6E16}" v="476" dt="2020-11-12T14:59:37.118"/>
    <p1510:client id="{8B48EA0B-7D8C-4988-9A92-A2D39CFF12ED}" v="1" dt="2021-04-27T18:27:26.226"/>
    <p1510:client id="{8E2DFA3A-E679-16DE-5414-D7EBA8DD6A7B}" v="1" dt="2021-04-27T19:17:31.657"/>
    <p1510:client id="{A2DDCDA9-E689-85D3-08E6-7BFA5277EA0D}" v="1" dt="2021-04-27T19:36:38.825"/>
    <p1510:client id="{B82C5F2D-1343-1DE1-3DFF-A5A37BBCEE19}" v="1" dt="2021-04-27T19:34:21.914"/>
    <p1510:client id="{BC7C53DF-7915-963E-5E39-A28D1A87F575}" v="26" dt="2021-02-12T20:33:48.143"/>
    <p1510:client id="{C6E55F22-4FDF-408B-B693-BDF9E01FCEEE}" v="2" dt="2021-04-16T20:29:27.972"/>
    <p1510:client id="{D6E6A87D-DF6D-49A2-8EAB-E358201F3F7B}" v="59" dt="2020-11-09T21:28:12.841"/>
    <p1510:client id="{E311095E-FDBF-417D-8068-4FA90C9F49D7}" v="1" dt="2021-03-02T19:06:13.393"/>
    <p1510:client id="{E79DA00B-C006-4E25-9EC2-EB9470890A47}" v="12" dt="2021-01-07T19:26:04.84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D01546-198A-4195-BCF8-F0FF54C90E5E}" type="datetimeFigureOut">
              <a:rPr lang="en-US" smtClean="0"/>
              <a:t>4/8/2022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6DE88F-1F85-4A27-9D34-D74A50E7B0DA}" type="slidenum">
              <a:rPr lang="en-US" smtClean="0"/>
              <a:t>‹#›</a:t>
            </a:fld>
            <a:endParaRPr lang="en-US"/>
          </a:p>
        </p:txBody>
      </p:sp>
    </p:spTree>
    <p:extLst>
      <p:ext uri="{BB962C8B-B14F-4D97-AF65-F5344CB8AC3E}">
        <p14:creationId xmlns:p14="http://schemas.microsoft.com/office/powerpoint/2010/main" val="37300918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AEA074-24A7-4657-AE02-A51F68EA6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57070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AEA074-24A7-4657-AE02-A51F68EA6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43188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The handout describes how we have collaborated on the grant proposal and what features of the proposal seemed most successful.</a:t>
            </a:r>
          </a:p>
          <a:p>
            <a:endParaRPr lang="en-US">
              <a:cs typeface="Calibri"/>
            </a:endParaRPr>
          </a:p>
          <a:p>
            <a:r>
              <a:rPr lang="en-US">
                <a:cs typeface="Calibri"/>
              </a:rPr>
              <a:t>A major component of the project is to gather feedback from other professionals. We welcome all feedback at our Twitter and Moodle.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AEA074-24A7-4657-AE02-A51F68EA6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414076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4/8/2022</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888723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8445783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261358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450442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9651060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106156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356569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4/8/2022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532574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4/8/2022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82452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647F38-B617-4D2F-AE0A-013F0C4D2C57}" type="datetimeFigureOut">
              <a:rPr lang="en-US" dirty="0"/>
              <a:t>4/8/2022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a:p>
        </p:txBody>
      </p:sp>
    </p:spTree>
    <p:extLst>
      <p:ext uri="{BB962C8B-B14F-4D97-AF65-F5344CB8AC3E}">
        <p14:creationId xmlns:p14="http://schemas.microsoft.com/office/powerpoint/2010/main" val="7969652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884222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5BFA754-D5C3-4E66-96A6-867B257F58DC}" type="datetimeFigureOut">
              <a:rPr lang="en-US" dirty="0"/>
              <a:t>4/8/2022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a:p>
        </p:txBody>
      </p:sp>
    </p:spTree>
    <p:extLst>
      <p:ext uri="{BB962C8B-B14F-4D97-AF65-F5344CB8AC3E}">
        <p14:creationId xmlns:p14="http://schemas.microsoft.com/office/powerpoint/2010/main" val="13281415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61BEF0D-F0BB-DE4B-95CE-6DB70DBA9567}" type="datetimeFigureOut">
              <a:rPr lang="en-US" dirty="0"/>
              <a:pPr/>
              <a:t>4/8/2022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234661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dirty="0"/>
              <a:pPr/>
              <a:t>4/8/2022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596051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4/8/2022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4443678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982131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0021503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4/8/2022</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a:p>
        </p:txBody>
      </p:sp>
    </p:spTree>
    <p:extLst>
      <p:ext uri="{BB962C8B-B14F-4D97-AF65-F5344CB8AC3E}">
        <p14:creationId xmlns:p14="http://schemas.microsoft.com/office/powerpoint/2010/main" val="3725579490"/>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 id="2147483781" r:id="rId12"/>
    <p:sldLayoutId id="2147483782" r:id="rId13"/>
    <p:sldLayoutId id="2147483783" r:id="rId14"/>
    <p:sldLayoutId id="2147483784" r:id="rId15"/>
    <p:sldLayoutId id="2147483785" r:id="rId16"/>
    <p:sldLayoutId id="2147483786"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jpeg"/><Relationship Id="rId7" Type="http://schemas.openxmlformats.org/officeDocument/2006/relationships/hyperlink" Target="https://drive.google.com/file/d/1FaXUsbNTw1Ntn4lAuoYuj2fzsxRbU0Vx/view?usp=sharing" TargetMode="External"/><Relationship Id="rId12"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9.png"/><Relationship Id="rId5" Type="http://schemas.openxmlformats.org/officeDocument/2006/relationships/image" Target="../media/image4.png"/><Relationship Id="rId10" Type="http://schemas.openxmlformats.org/officeDocument/2006/relationships/hyperlink" Target="https://ocolearnokportal.org/course/view.php?id=21" TargetMode="External"/><Relationship Id="rId4" Type="http://schemas.openxmlformats.org/officeDocument/2006/relationships/image" Target="../media/image3.png"/><Relationship Id="rId9" Type="http://schemas.openxmlformats.org/officeDocument/2006/relationships/hyperlink" Target="https://twitter.com/LifelongOpen"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www.imls.gov/" TargetMode="Externa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hyperlink" Target="http://www.twitter.com/us_imls" TargetMode="External"/><Relationship Id="rId5" Type="http://schemas.openxmlformats.org/officeDocument/2006/relationships/hyperlink" Target="http://www.facebook.com/USIMLS" TargetMode="External"/><Relationship Id="rId4" Type="http://schemas.openxmlformats.org/officeDocument/2006/relationships/hyperlink" Target="https://www.imls.gov/"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creativecommons.org/licenses/by/4.0/?ref=chooser-v1" TargetMode="External"/><Relationship Id="rId2" Type="http://schemas.openxmlformats.org/officeDocument/2006/relationships/hyperlink" Target="https://ocolearnokportal.org/course/view.php?id=21&amp;section=5"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useBgFill="1">
        <p:nvSpPr>
          <p:cNvPr id="46" name="Rectangle 45">
            <a:extLst>
              <a:ext uri="{FF2B5EF4-FFF2-40B4-BE49-F238E27FC236}">
                <a16:creationId xmlns:a16="http://schemas.microsoft.com/office/drawing/2014/main" id="{572F6A24-139E-4EB5-86D2-431F42EF85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3963AE85-BE5D-4975-BACF-DDDCC9C2ACD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49" name="Picture 48">
              <a:extLst>
                <a:ext uri="{FF2B5EF4-FFF2-40B4-BE49-F238E27FC236}">
                  <a16:creationId xmlns:a16="http://schemas.microsoft.com/office/drawing/2014/main" id="{1E7751F0-16BF-4A9D-B778-5D46B92B447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50" name="Rectangle 49">
              <a:extLst>
                <a:ext uri="{FF2B5EF4-FFF2-40B4-BE49-F238E27FC236}">
                  <a16:creationId xmlns:a16="http://schemas.microsoft.com/office/drawing/2014/main" id="{1D755924-121A-47AA-8613-995D4108BC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51" name="Picture 50">
              <a:extLst>
                <a:ext uri="{FF2B5EF4-FFF2-40B4-BE49-F238E27FC236}">
                  <a16:creationId xmlns:a16="http://schemas.microsoft.com/office/drawing/2014/main" id="{B4D2AFDA-19BE-4455-830E-1541E5D7BAE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52" name="Picture 51">
              <a:extLst>
                <a:ext uri="{FF2B5EF4-FFF2-40B4-BE49-F238E27FC236}">
                  <a16:creationId xmlns:a16="http://schemas.microsoft.com/office/drawing/2014/main" id="{0FB15EBF-E414-4E00-87E7-700A78A60F61}"/>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1">
            <a:extLst>
              <a:ext uri="{FF2B5EF4-FFF2-40B4-BE49-F238E27FC236}">
                <a16:creationId xmlns:a16="http://schemas.microsoft.com/office/drawing/2014/main" id="{89559F60-4CE1-4E2F-86EA-1B60679F1F4A}"/>
              </a:ext>
            </a:extLst>
          </p:cNvPr>
          <p:cNvSpPr>
            <a:spLocks noGrp="1"/>
          </p:cNvSpPr>
          <p:nvPr>
            <p:ph type="title"/>
          </p:nvPr>
        </p:nvSpPr>
        <p:spPr>
          <a:xfrm>
            <a:off x="6094412" y="982132"/>
            <a:ext cx="4802185" cy="1303867"/>
          </a:xfrm>
        </p:spPr>
        <p:txBody>
          <a:bodyPr>
            <a:normAutofit/>
          </a:bodyPr>
          <a:lstStyle/>
          <a:p>
            <a:r>
              <a:rPr lang="en-US">
                <a:latin typeface="Berlin Sans FB"/>
              </a:rPr>
              <a:t>Project Description</a:t>
            </a:r>
          </a:p>
        </p:txBody>
      </p:sp>
      <p:sp>
        <p:nvSpPr>
          <p:cNvPr id="54" name="Rectangle 53">
            <a:extLst>
              <a:ext uri="{FF2B5EF4-FFF2-40B4-BE49-F238E27FC236}">
                <a16:creationId xmlns:a16="http://schemas.microsoft.com/office/drawing/2014/main" id="{C9DA5B05-DD14-4860-AC45-02A8D2EE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3" y="1092200"/>
            <a:ext cx="4517009"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Open Lifelong Learning logo. A box with a light bulb opening up the top of the box. ">
            <a:extLst>
              <a:ext uri="{FF2B5EF4-FFF2-40B4-BE49-F238E27FC236}">
                <a16:creationId xmlns:a16="http://schemas.microsoft.com/office/drawing/2014/main" id="{22A84141-59DB-4F80-8185-F37C8FF938DE}"/>
              </a:ext>
            </a:extLst>
          </p:cNvPr>
          <p:cNvPicPr>
            <a:picLocks noChangeAspect="1"/>
          </p:cNvPicPr>
          <p:nvPr/>
        </p:nvPicPr>
        <p:blipFill rotWithShape="1">
          <a:blip r:embed="rId6"/>
          <a:srcRect l="31022" r="30801" b="1"/>
          <a:stretch/>
        </p:blipFill>
        <p:spPr>
          <a:xfrm>
            <a:off x="1412683" y="1410208"/>
            <a:ext cx="3876801" cy="3858780"/>
          </a:xfrm>
          <a:prstGeom prst="rect">
            <a:avLst/>
          </a:prstGeom>
        </p:spPr>
      </p:pic>
      <p:cxnSp>
        <p:nvCxnSpPr>
          <p:cNvPr id="56" name="Straight Connector 55">
            <a:extLst>
              <a:ext uri="{FF2B5EF4-FFF2-40B4-BE49-F238E27FC236}">
                <a16:creationId xmlns:a16="http://schemas.microsoft.com/office/drawing/2014/main" id="{36BE37AC-AD36-4C42-9B8C-C5500F4E7C6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4412" y="2400639"/>
            <a:ext cx="4802185" cy="0"/>
          </a:xfrm>
          <a:prstGeom prst="line">
            <a:avLst/>
          </a:prstGeom>
        </p:spPr>
        <p:style>
          <a:lnRef idx="2">
            <a:schemeClr val="accent1"/>
          </a:lnRef>
          <a:fillRef idx="0">
            <a:schemeClr val="accent1"/>
          </a:fillRef>
          <a:effectRef idx="1">
            <a:schemeClr val="accent1"/>
          </a:effectRef>
          <a:fontRef idx="minor">
            <a:schemeClr val="tx1"/>
          </a:fontRef>
        </p:style>
      </p:cxnSp>
      <p:sp>
        <p:nvSpPr>
          <p:cNvPr id="24" name="Content Placeholder 2">
            <a:extLst>
              <a:ext uri="{FF2B5EF4-FFF2-40B4-BE49-F238E27FC236}">
                <a16:creationId xmlns:a16="http://schemas.microsoft.com/office/drawing/2014/main" id="{F260476B-CCA6-412B-A9C5-399C34AE6F05}"/>
              </a:ext>
            </a:extLst>
          </p:cNvPr>
          <p:cNvSpPr>
            <a:spLocks noGrp="1"/>
          </p:cNvSpPr>
          <p:nvPr>
            <p:ph idx="1"/>
          </p:nvPr>
        </p:nvSpPr>
        <p:spPr>
          <a:xfrm>
            <a:off x="6094412" y="2556932"/>
            <a:ext cx="4802184" cy="3318936"/>
          </a:xfrm>
        </p:spPr>
        <p:txBody>
          <a:bodyPr>
            <a:normAutofit/>
          </a:bodyPr>
          <a:lstStyle/>
          <a:p>
            <a:pPr marL="379730" indent="-342900"/>
            <a:r>
              <a:rPr lang="en-US">
                <a:latin typeface="Berlin Sans FB"/>
                <a:ea typeface="+mn-lt"/>
                <a:cs typeface="+mn-lt"/>
              </a:rPr>
              <a:t>Grant through The Institute of Museum and Library Services (IMLS)</a:t>
            </a:r>
            <a:endParaRPr lang="en-US"/>
          </a:p>
          <a:p>
            <a:pPr marL="379730" indent="-342900">
              <a:buSzPct val="114999"/>
            </a:pPr>
            <a:r>
              <a:rPr lang="en-US">
                <a:latin typeface="Berlin Sans FB"/>
                <a:ea typeface="+mn-lt"/>
                <a:cs typeface="+mn-lt"/>
              </a:rPr>
              <a:t> 3-year research project evaluating an OER’s efficacy in developing lifelong learning competencies</a:t>
            </a:r>
            <a:endParaRPr lang="en-US"/>
          </a:p>
          <a:p>
            <a:pPr marL="379730" indent="-342900">
              <a:buSzPct val="114999"/>
            </a:pPr>
            <a:endParaRPr lang="en-US">
              <a:latin typeface="Berlin Sans FB"/>
              <a:ea typeface="+mn-lt"/>
              <a:cs typeface="+mn-lt"/>
            </a:endParaRPr>
          </a:p>
          <a:p>
            <a:pPr marL="836930" lvl="1">
              <a:buSzPct val="114999"/>
            </a:pPr>
            <a:endParaRPr lang="en-US">
              <a:latin typeface="Berlin Sans FB"/>
              <a:ea typeface="+mn-lt"/>
              <a:cs typeface="+mn-lt"/>
            </a:endParaRPr>
          </a:p>
          <a:p>
            <a:pPr marL="36830" indent="0">
              <a:buSzPct val="114999"/>
              <a:buNone/>
            </a:pPr>
            <a:endParaRPr lang="en-US">
              <a:latin typeface="Berlin Sans FB"/>
            </a:endParaRPr>
          </a:p>
          <a:p>
            <a:endParaRPr lang="en-US">
              <a:latin typeface="Garamond" panose="02020404030301010803"/>
            </a:endParaRPr>
          </a:p>
        </p:txBody>
      </p:sp>
    </p:spTree>
    <p:extLst>
      <p:ext uri="{BB962C8B-B14F-4D97-AF65-F5344CB8AC3E}">
        <p14:creationId xmlns:p14="http://schemas.microsoft.com/office/powerpoint/2010/main" val="13723950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useBgFill="1">
        <p:nvSpPr>
          <p:cNvPr id="79" name="Rectangle 78">
            <a:extLst>
              <a:ext uri="{FF2B5EF4-FFF2-40B4-BE49-F238E27FC236}">
                <a16:creationId xmlns:a16="http://schemas.microsoft.com/office/drawing/2014/main" id="{572F6A24-139E-4EB5-86D2-431F42EF85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Group 80">
            <a:extLst>
              <a:ext uri="{FF2B5EF4-FFF2-40B4-BE49-F238E27FC236}">
                <a16:creationId xmlns:a16="http://schemas.microsoft.com/office/drawing/2014/main" id="{3963AE85-BE5D-4975-BACF-DDDCC9C2ACD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82" name="Picture 81">
              <a:extLst>
                <a:ext uri="{FF2B5EF4-FFF2-40B4-BE49-F238E27FC236}">
                  <a16:creationId xmlns:a16="http://schemas.microsoft.com/office/drawing/2014/main" id="{1E7751F0-16BF-4A9D-B778-5D46B92B447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83" name="Rectangle 82">
              <a:extLst>
                <a:ext uri="{FF2B5EF4-FFF2-40B4-BE49-F238E27FC236}">
                  <a16:creationId xmlns:a16="http://schemas.microsoft.com/office/drawing/2014/main" id="{1D755924-121A-47AA-8613-995D4108BC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84" name="Picture 83">
              <a:extLst>
                <a:ext uri="{FF2B5EF4-FFF2-40B4-BE49-F238E27FC236}">
                  <a16:creationId xmlns:a16="http://schemas.microsoft.com/office/drawing/2014/main" id="{B4D2AFDA-19BE-4455-830E-1541E5D7BAE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85" name="Picture 84">
              <a:extLst>
                <a:ext uri="{FF2B5EF4-FFF2-40B4-BE49-F238E27FC236}">
                  <a16:creationId xmlns:a16="http://schemas.microsoft.com/office/drawing/2014/main" id="{0FB15EBF-E414-4E00-87E7-700A78A60F61}"/>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1">
            <a:extLst>
              <a:ext uri="{FF2B5EF4-FFF2-40B4-BE49-F238E27FC236}">
                <a16:creationId xmlns:a16="http://schemas.microsoft.com/office/drawing/2014/main" id="{89559F60-4CE1-4E2F-86EA-1B60679F1F4A}"/>
              </a:ext>
            </a:extLst>
          </p:cNvPr>
          <p:cNvSpPr>
            <a:spLocks noGrp="1"/>
          </p:cNvSpPr>
          <p:nvPr>
            <p:ph type="title"/>
          </p:nvPr>
        </p:nvSpPr>
        <p:spPr>
          <a:xfrm>
            <a:off x="6094412" y="982132"/>
            <a:ext cx="4802185" cy="1303867"/>
          </a:xfrm>
        </p:spPr>
        <p:txBody>
          <a:bodyPr>
            <a:normAutofit/>
          </a:bodyPr>
          <a:lstStyle/>
          <a:p>
            <a:r>
              <a:rPr lang="en-US">
                <a:latin typeface="Berlin Sans FB" panose="020E0602020502020306" pitchFamily="34" charset="0"/>
              </a:rPr>
              <a:t>Project Goals</a:t>
            </a:r>
          </a:p>
        </p:txBody>
      </p:sp>
      <p:sp>
        <p:nvSpPr>
          <p:cNvPr id="87" name="Rectangle 86">
            <a:extLst>
              <a:ext uri="{FF2B5EF4-FFF2-40B4-BE49-F238E27FC236}">
                <a16:creationId xmlns:a16="http://schemas.microsoft.com/office/drawing/2014/main" id="{C9DA5B05-DD14-4860-AC45-02A8D2EE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3" y="1092200"/>
            <a:ext cx="4517009"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22A84141-59DB-4F80-8185-F37C8FF938DE}"/>
              </a:ext>
            </a:extLst>
          </p:cNvPr>
          <p:cNvPicPr>
            <a:picLocks noChangeAspect="1"/>
          </p:cNvPicPr>
          <p:nvPr/>
        </p:nvPicPr>
        <p:blipFill rotWithShape="1">
          <a:blip r:embed="rId6"/>
          <a:srcRect l="31022" r="30801" b="1"/>
          <a:stretch/>
        </p:blipFill>
        <p:spPr>
          <a:xfrm>
            <a:off x="1412683" y="1410208"/>
            <a:ext cx="3876801" cy="3858780"/>
          </a:xfrm>
          <a:prstGeom prst="rect">
            <a:avLst/>
          </a:prstGeom>
        </p:spPr>
      </p:pic>
      <p:cxnSp>
        <p:nvCxnSpPr>
          <p:cNvPr id="89" name="Straight Connector 88">
            <a:extLst>
              <a:ext uri="{FF2B5EF4-FFF2-40B4-BE49-F238E27FC236}">
                <a16:creationId xmlns:a16="http://schemas.microsoft.com/office/drawing/2014/main" id="{36BE37AC-AD36-4C42-9B8C-C5500F4E7C6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4412" y="2400639"/>
            <a:ext cx="4802185" cy="0"/>
          </a:xfrm>
          <a:prstGeom prst="line">
            <a:avLst/>
          </a:prstGeom>
        </p:spPr>
        <p:style>
          <a:lnRef idx="2">
            <a:schemeClr val="accent1"/>
          </a:lnRef>
          <a:fillRef idx="0">
            <a:schemeClr val="accent1"/>
          </a:fillRef>
          <a:effectRef idx="1">
            <a:schemeClr val="accent1"/>
          </a:effectRef>
          <a:fontRef idx="minor">
            <a:schemeClr val="tx1"/>
          </a:fontRef>
        </p:style>
      </p:cxnSp>
      <p:sp>
        <p:nvSpPr>
          <p:cNvPr id="24" name="Content Placeholder 2">
            <a:extLst>
              <a:ext uri="{FF2B5EF4-FFF2-40B4-BE49-F238E27FC236}">
                <a16:creationId xmlns:a16="http://schemas.microsoft.com/office/drawing/2014/main" id="{F260476B-CCA6-412B-A9C5-399C34AE6F05}"/>
              </a:ext>
            </a:extLst>
          </p:cNvPr>
          <p:cNvSpPr>
            <a:spLocks noGrp="1"/>
          </p:cNvSpPr>
          <p:nvPr>
            <p:ph idx="1"/>
          </p:nvPr>
        </p:nvSpPr>
        <p:spPr>
          <a:xfrm>
            <a:off x="6094412" y="2556932"/>
            <a:ext cx="4802184" cy="3318936"/>
          </a:xfrm>
        </p:spPr>
        <p:txBody>
          <a:bodyPr vert="horz" lIns="91440" tIns="45720" rIns="91440" bIns="45720" rtlCol="0" anchor="t">
            <a:noAutofit/>
          </a:bodyPr>
          <a:lstStyle/>
          <a:p>
            <a:pPr marL="379730" indent="-342900">
              <a:lnSpc>
                <a:spcPct val="90000"/>
              </a:lnSpc>
              <a:buSzPct val="114999"/>
            </a:pPr>
            <a:r>
              <a:rPr lang="en-US">
                <a:latin typeface="Berlin Sans FB"/>
              </a:rPr>
              <a:t>Develop a Research toolkit</a:t>
            </a:r>
            <a:endParaRPr lang="en-US"/>
          </a:p>
          <a:p>
            <a:pPr marL="379730">
              <a:lnSpc>
                <a:spcPct val="90000"/>
              </a:lnSpc>
              <a:buSzPct val="114999"/>
            </a:pPr>
            <a:r>
              <a:rPr lang="en-US">
                <a:latin typeface="Berlin Sans FB"/>
              </a:rPr>
              <a:t>Increase number of robust academic studies</a:t>
            </a:r>
          </a:p>
          <a:p>
            <a:pPr marL="379730">
              <a:lnSpc>
                <a:spcPct val="90000"/>
              </a:lnSpc>
              <a:buSzPct val="114999"/>
            </a:pPr>
            <a:r>
              <a:rPr lang="en-US">
                <a:latin typeface="Berlin Sans FB"/>
              </a:rPr>
              <a:t>Increase diversity of the populations studied</a:t>
            </a:r>
          </a:p>
          <a:p>
            <a:pPr marL="379730">
              <a:lnSpc>
                <a:spcPct val="90000"/>
              </a:lnSpc>
              <a:buSzPct val="114999"/>
            </a:pPr>
            <a:r>
              <a:rPr lang="en-US">
                <a:latin typeface="Berlin Sans FB"/>
              </a:rPr>
              <a:t>Produce a Research methodology  OER for librarians</a:t>
            </a:r>
          </a:p>
          <a:p>
            <a:pPr marL="379730" indent="-342900">
              <a:lnSpc>
                <a:spcPct val="90000"/>
              </a:lnSpc>
              <a:buSzPct val="114999"/>
            </a:pPr>
            <a:endParaRPr lang="en-US" sz="1300">
              <a:latin typeface="Berlin Sans FB"/>
            </a:endParaRPr>
          </a:p>
          <a:p>
            <a:pPr>
              <a:lnSpc>
                <a:spcPct val="90000"/>
              </a:lnSpc>
            </a:pPr>
            <a:endParaRPr lang="en-US" sz="1300">
              <a:latin typeface="Garamond" panose="02020404030301010803"/>
            </a:endParaRPr>
          </a:p>
        </p:txBody>
      </p:sp>
    </p:spTree>
    <p:extLst>
      <p:ext uri="{BB962C8B-B14F-4D97-AF65-F5344CB8AC3E}">
        <p14:creationId xmlns:p14="http://schemas.microsoft.com/office/powerpoint/2010/main" val="11316891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useBgFill="1">
        <p:nvSpPr>
          <p:cNvPr id="44" name="Rectangle 43">
            <a:extLst>
              <a:ext uri="{FF2B5EF4-FFF2-40B4-BE49-F238E27FC236}">
                <a16:creationId xmlns:a16="http://schemas.microsoft.com/office/drawing/2014/main" id="{572F6A24-139E-4EB5-86D2-431F42EF85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3963AE85-BE5D-4975-BACF-DDDCC9C2ACD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47" name="Picture 46">
              <a:extLst>
                <a:ext uri="{FF2B5EF4-FFF2-40B4-BE49-F238E27FC236}">
                  <a16:creationId xmlns:a16="http://schemas.microsoft.com/office/drawing/2014/main" id="{1E7751F0-16BF-4A9D-B778-5D46B92B447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48" name="Rectangle 47">
              <a:extLst>
                <a:ext uri="{FF2B5EF4-FFF2-40B4-BE49-F238E27FC236}">
                  <a16:creationId xmlns:a16="http://schemas.microsoft.com/office/drawing/2014/main" id="{1D755924-121A-47AA-8613-995D4108BC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49" name="Picture 48">
              <a:extLst>
                <a:ext uri="{FF2B5EF4-FFF2-40B4-BE49-F238E27FC236}">
                  <a16:creationId xmlns:a16="http://schemas.microsoft.com/office/drawing/2014/main" id="{B4D2AFDA-19BE-4455-830E-1541E5D7BAE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50" name="Picture 49">
              <a:extLst>
                <a:ext uri="{FF2B5EF4-FFF2-40B4-BE49-F238E27FC236}">
                  <a16:creationId xmlns:a16="http://schemas.microsoft.com/office/drawing/2014/main" id="{0FB15EBF-E414-4E00-87E7-700A78A60F61}"/>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1">
            <a:extLst>
              <a:ext uri="{FF2B5EF4-FFF2-40B4-BE49-F238E27FC236}">
                <a16:creationId xmlns:a16="http://schemas.microsoft.com/office/drawing/2014/main" id="{89559F60-4CE1-4E2F-86EA-1B60679F1F4A}"/>
              </a:ext>
            </a:extLst>
          </p:cNvPr>
          <p:cNvSpPr>
            <a:spLocks noGrp="1"/>
          </p:cNvSpPr>
          <p:nvPr>
            <p:ph type="title"/>
          </p:nvPr>
        </p:nvSpPr>
        <p:spPr>
          <a:xfrm>
            <a:off x="6094412" y="982132"/>
            <a:ext cx="4802185" cy="1303867"/>
          </a:xfrm>
        </p:spPr>
        <p:txBody>
          <a:bodyPr>
            <a:normAutofit/>
          </a:bodyPr>
          <a:lstStyle/>
          <a:p>
            <a:r>
              <a:rPr lang="en-US">
                <a:latin typeface="Berlin Sans FB"/>
              </a:rPr>
              <a:t>Resources</a:t>
            </a:r>
            <a:endParaRPr lang="en-US">
              <a:latin typeface="Berlin Sans FB" panose="020E0602020502020306" pitchFamily="34" charset="0"/>
            </a:endParaRPr>
          </a:p>
        </p:txBody>
      </p:sp>
      <p:sp>
        <p:nvSpPr>
          <p:cNvPr id="52" name="Rectangle 51">
            <a:extLst>
              <a:ext uri="{FF2B5EF4-FFF2-40B4-BE49-F238E27FC236}">
                <a16:creationId xmlns:a16="http://schemas.microsoft.com/office/drawing/2014/main" id="{C9DA5B05-DD14-4860-AC45-02A8D2EE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3" y="1092200"/>
            <a:ext cx="4517009"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22A84141-59DB-4F80-8185-F37C8FF938DE}"/>
              </a:ext>
            </a:extLst>
          </p:cNvPr>
          <p:cNvPicPr>
            <a:picLocks noChangeAspect="1"/>
          </p:cNvPicPr>
          <p:nvPr/>
        </p:nvPicPr>
        <p:blipFill rotWithShape="1">
          <a:blip r:embed="rId6"/>
          <a:srcRect l="30605" r="31218" b="1"/>
          <a:stretch/>
        </p:blipFill>
        <p:spPr>
          <a:xfrm>
            <a:off x="1412683" y="1410208"/>
            <a:ext cx="3876801" cy="3858780"/>
          </a:xfrm>
          <a:prstGeom prst="rect">
            <a:avLst/>
          </a:prstGeom>
        </p:spPr>
      </p:pic>
      <p:cxnSp>
        <p:nvCxnSpPr>
          <p:cNvPr id="54" name="Straight Connector 53">
            <a:extLst>
              <a:ext uri="{FF2B5EF4-FFF2-40B4-BE49-F238E27FC236}">
                <a16:creationId xmlns:a16="http://schemas.microsoft.com/office/drawing/2014/main" id="{36BE37AC-AD36-4C42-9B8C-C5500F4E7C6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4412" y="2400639"/>
            <a:ext cx="4802185" cy="0"/>
          </a:xfrm>
          <a:prstGeom prst="line">
            <a:avLst/>
          </a:prstGeom>
        </p:spPr>
        <p:style>
          <a:lnRef idx="2">
            <a:schemeClr val="accent1"/>
          </a:lnRef>
          <a:fillRef idx="0">
            <a:schemeClr val="accent1"/>
          </a:fillRef>
          <a:effectRef idx="1">
            <a:schemeClr val="accent1"/>
          </a:effectRef>
          <a:fontRef idx="minor">
            <a:schemeClr val="tx1"/>
          </a:fontRef>
        </p:style>
      </p:cxnSp>
      <p:sp>
        <p:nvSpPr>
          <p:cNvPr id="24" name="Content Placeholder 2">
            <a:extLst>
              <a:ext uri="{FF2B5EF4-FFF2-40B4-BE49-F238E27FC236}">
                <a16:creationId xmlns:a16="http://schemas.microsoft.com/office/drawing/2014/main" id="{F260476B-CCA6-412B-A9C5-399C34AE6F05}"/>
              </a:ext>
            </a:extLst>
          </p:cNvPr>
          <p:cNvSpPr>
            <a:spLocks noGrp="1"/>
          </p:cNvSpPr>
          <p:nvPr>
            <p:ph idx="1"/>
          </p:nvPr>
        </p:nvSpPr>
        <p:spPr>
          <a:xfrm>
            <a:off x="6036903" y="2556932"/>
            <a:ext cx="4687165" cy="1550521"/>
          </a:xfrm>
        </p:spPr>
        <p:txBody>
          <a:bodyPr>
            <a:normAutofit/>
          </a:bodyPr>
          <a:lstStyle/>
          <a:p>
            <a:pPr marL="36830" indent="0">
              <a:lnSpc>
                <a:spcPct val="90000"/>
              </a:lnSpc>
              <a:buNone/>
            </a:pPr>
            <a:r>
              <a:rPr lang="en-US">
                <a:latin typeface="Berlin Sans FB"/>
                <a:hlinkClick r:id="rId7"/>
              </a:rPr>
              <a:t>Handout</a:t>
            </a:r>
            <a:r>
              <a:rPr lang="en-US">
                <a:latin typeface="Berlin Sans FB"/>
              </a:rPr>
              <a:t> describing the grant application process.</a:t>
            </a:r>
          </a:p>
          <a:p>
            <a:pPr marL="36830" lvl="0" indent="0">
              <a:lnSpc>
                <a:spcPct val="90000"/>
              </a:lnSpc>
              <a:buNone/>
            </a:pPr>
            <a:endParaRPr lang="en-US" sz="1900">
              <a:latin typeface="Berlin Sans FB" panose="020E0602020502020306" pitchFamily="34" charset="0"/>
            </a:endParaRPr>
          </a:p>
          <a:p>
            <a:pPr marL="36830" indent="0">
              <a:lnSpc>
                <a:spcPct val="90000"/>
              </a:lnSpc>
              <a:buNone/>
            </a:pPr>
            <a:endParaRPr lang="en-US" sz="1900">
              <a:latin typeface="Berlin Sans FB"/>
            </a:endParaRPr>
          </a:p>
          <a:p>
            <a:pPr marL="36830" indent="0">
              <a:lnSpc>
                <a:spcPct val="90000"/>
              </a:lnSpc>
              <a:buNone/>
            </a:pPr>
            <a:endParaRPr lang="en-US" sz="1900">
              <a:latin typeface="Berlin Sans FB" panose="020E0602020502020306" pitchFamily="34" charset="0"/>
            </a:endParaRPr>
          </a:p>
          <a:p>
            <a:pPr marL="36830" lvl="0" indent="0">
              <a:lnSpc>
                <a:spcPct val="90000"/>
              </a:lnSpc>
              <a:buNone/>
            </a:pPr>
            <a:endParaRPr lang="en-US" sz="1900">
              <a:latin typeface="Berlin Sans FB"/>
            </a:endParaRPr>
          </a:p>
        </p:txBody>
      </p:sp>
      <p:sp>
        <p:nvSpPr>
          <p:cNvPr id="3" name="Content Placeholder 2">
            <a:extLst>
              <a:ext uri="{FF2B5EF4-FFF2-40B4-BE49-F238E27FC236}">
                <a16:creationId xmlns:a16="http://schemas.microsoft.com/office/drawing/2014/main" id="{F735F24F-3519-4D37-9164-D194C3BFB6E1}"/>
              </a:ext>
            </a:extLst>
          </p:cNvPr>
          <p:cNvSpPr txBox="1">
            <a:spLocks/>
          </p:cNvSpPr>
          <p:nvPr/>
        </p:nvSpPr>
        <p:spPr>
          <a:xfrm>
            <a:off x="8230887" y="5771708"/>
            <a:ext cx="1711052" cy="515352"/>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36830" indent="0">
              <a:lnSpc>
                <a:spcPct val="90000"/>
              </a:lnSpc>
              <a:buNone/>
            </a:pPr>
            <a:r>
              <a:rPr lang="en-US" sz="1900">
                <a:latin typeface="Berlin Sans FB"/>
              </a:rPr>
              <a:t>Twitter</a:t>
            </a:r>
            <a:endParaRPr lang="en-US"/>
          </a:p>
          <a:p>
            <a:pPr marL="36830" indent="0">
              <a:lnSpc>
                <a:spcPct val="90000"/>
              </a:lnSpc>
              <a:buFont typeface="Arial"/>
              <a:buNone/>
            </a:pPr>
            <a:endParaRPr lang="en-US" sz="1900">
              <a:latin typeface="Berlin Sans FB" panose="020E0602020502020306" pitchFamily="34" charset="0"/>
            </a:endParaRPr>
          </a:p>
        </p:txBody>
      </p:sp>
      <p:sp>
        <p:nvSpPr>
          <p:cNvPr id="17" name="Content Placeholder 2">
            <a:extLst>
              <a:ext uri="{FF2B5EF4-FFF2-40B4-BE49-F238E27FC236}">
                <a16:creationId xmlns:a16="http://schemas.microsoft.com/office/drawing/2014/main" id="{3589C827-E399-4254-9776-0712E4C60816}"/>
              </a:ext>
            </a:extLst>
          </p:cNvPr>
          <p:cNvSpPr txBox="1">
            <a:spLocks/>
          </p:cNvSpPr>
          <p:nvPr/>
        </p:nvSpPr>
        <p:spPr>
          <a:xfrm>
            <a:off x="10099944" y="5757331"/>
            <a:ext cx="1020939" cy="515351"/>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36830" indent="0">
              <a:lnSpc>
                <a:spcPct val="90000"/>
              </a:lnSpc>
              <a:buNone/>
            </a:pPr>
            <a:r>
              <a:rPr lang="en-US" sz="1900">
                <a:latin typeface="Berlin Sans FB"/>
              </a:rPr>
              <a:t>Moodle</a:t>
            </a:r>
            <a:endParaRPr lang="en-US"/>
          </a:p>
          <a:p>
            <a:pPr marL="36830" indent="0">
              <a:lnSpc>
                <a:spcPct val="90000"/>
              </a:lnSpc>
              <a:buFont typeface="Arial"/>
              <a:buNone/>
            </a:pPr>
            <a:endParaRPr lang="en-US" sz="1900">
              <a:latin typeface="Berlin Sans FB" panose="020E0602020502020306" pitchFamily="34" charset="0"/>
            </a:endParaRPr>
          </a:p>
        </p:txBody>
      </p:sp>
      <p:pic>
        <p:nvPicPr>
          <p:cNvPr id="6" name="Picture 6" descr="Qr code&#10;&#10;Description automatically generated">
            <a:extLst>
              <a:ext uri="{FF2B5EF4-FFF2-40B4-BE49-F238E27FC236}">
                <a16:creationId xmlns:a16="http://schemas.microsoft.com/office/drawing/2014/main" id="{0B686905-53F3-4422-9474-FF4A1D9BD781}"/>
              </a:ext>
            </a:extLst>
          </p:cNvPr>
          <p:cNvPicPr>
            <a:picLocks noChangeAspect="1"/>
          </p:cNvPicPr>
          <p:nvPr/>
        </p:nvPicPr>
        <p:blipFill>
          <a:blip r:embed="rId8"/>
          <a:stretch>
            <a:fillRect/>
          </a:stretch>
        </p:blipFill>
        <p:spPr>
          <a:xfrm>
            <a:off x="5960852" y="4257136"/>
            <a:ext cx="1564257" cy="1549880"/>
          </a:xfrm>
          <a:prstGeom prst="rect">
            <a:avLst/>
          </a:prstGeom>
        </p:spPr>
      </p:pic>
      <p:sp>
        <p:nvSpPr>
          <p:cNvPr id="7" name="TextBox 6">
            <a:extLst>
              <a:ext uri="{FF2B5EF4-FFF2-40B4-BE49-F238E27FC236}">
                <a16:creationId xmlns:a16="http://schemas.microsoft.com/office/drawing/2014/main" id="{147C9176-1B15-475D-9FFA-3D8350FAC54C}"/>
              </a:ext>
            </a:extLst>
          </p:cNvPr>
          <p:cNvSpPr txBox="1"/>
          <p:nvPr/>
        </p:nvSpPr>
        <p:spPr>
          <a:xfrm>
            <a:off x="6032740" y="3056626"/>
            <a:ext cx="5244859" cy="11079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rgbClr val="262626"/>
                </a:solidFill>
                <a:latin typeface="Berlin Sans FB"/>
              </a:rPr>
              <a:t>​</a:t>
            </a:r>
          </a:p>
          <a:p>
            <a:r>
              <a:rPr lang="en-US" sz="2400">
                <a:solidFill>
                  <a:srgbClr val="262626"/>
                </a:solidFill>
                <a:latin typeface="Berlin Sans FB"/>
              </a:rPr>
              <a:t>Follow the project and continue to give feedback on </a:t>
            </a:r>
            <a:r>
              <a:rPr lang="en-US" sz="2400" u="sng">
                <a:solidFill>
                  <a:srgbClr val="0070C0"/>
                </a:solidFill>
                <a:latin typeface="Berlin Sans FB"/>
                <a:hlinkClick r:id="rId9"/>
              </a:rPr>
              <a:t>Twitter</a:t>
            </a:r>
            <a:r>
              <a:rPr lang="en-US" sz="2400">
                <a:solidFill>
                  <a:srgbClr val="262626"/>
                </a:solidFill>
                <a:latin typeface="Berlin Sans FB"/>
              </a:rPr>
              <a:t> and </a:t>
            </a:r>
            <a:r>
              <a:rPr lang="en-US" sz="2400" u="sng">
                <a:solidFill>
                  <a:srgbClr val="0070C0"/>
                </a:solidFill>
                <a:latin typeface="Berlin Sans FB"/>
                <a:hlinkClick r:id="rId10"/>
              </a:rPr>
              <a:t>Moodle</a:t>
            </a:r>
            <a:r>
              <a:rPr lang="en-US" sz="2400">
                <a:solidFill>
                  <a:srgbClr val="262626"/>
                </a:solidFill>
                <a:latin typeface="Berlin Sans FB"/>
              </a:rPr>
              <a:t>!</a:t>
            </a:r>
            <a:r>
              <a:rPr lang="en-US" sz="2400">
                <a:latin typeface="Berlin Sans FB"/>
              </a:rPr>
              <a:t>​</a:t>
            </a:r>
          </a:p>
        </p:txBody>
      </p:sp>
      <p:pic>
        <p:nvPicPr>
          <p:cNvPr id="8" name="Picture 8" descr="Qr code&#10;&#10;Description automatically generated">
            <a:extLst>
              <a:ext uri="{FF2B5EF4-FFF2-40B4-BE49-F238E27FC236}">
                <a16:creationId xmlns:a16="http://schemas.microsoft.com/office/drawing/2014/main" id="{651C93E4-FE7F-43E2-8E3C-F6C3D0E55F9E}"/>
              </a:ext>
            </a:extLst>
          </p:cNvPr>
          <p:cNvPicPr>
            <a:picLocks noChangeAspect="1"/>
          </p:cNvPicPr>
          <p:nvPr/>
        </p:nvPicPr>
        <p:blipFill>
          <a:blip r:embed="rId11"/>
          <a:stretch>
            <a:fillRect/>
          </a:stretch>
        </p:blipFill>
        <p:spPr>
          <a:xfrm>
            <a:off x="8045570" y="4343399"/>
            <a:ext cx="1420484" cy="1463616"/>
          </a:xfrm>
          <a:prstGeom prst="rect">
            <a:avLst/>
          </a:prstGeom>
        </p:spPr>
      </p:pic>
      <p:sp>
        <p:nvSpPr>
          <p:cNvPr id="21" name="Content Placeholder 2">
            <a:extLst>
              <a:ext uri="{FF2B5EF4-FFF2-40B4-BE49-F238E27FC236}">
                <a16:creationId xmlns:a16="http://schemas.microsoft.com/office/drawing/2014/main" id="{34BD4BD7-350D-453E-990B-D2A77E0C3710}"/>
              </a:ext>
            </a:extLst>
          </p:cNvPr>
          <p:cNvSpPr txBox="1">
            <a:spLocks/>
          </p:cNvSpPr>
          <p:nvPr/>
        </p:nvSpPr>
        <p:spPr>
          <a:xfrm>
            <a:off x="6189301" y="5771706"/>
            <a:ext cx="1711052" cy="515352"/>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36830" indent="0">
              <a:lnSpc>
                <a:spcPct val="90000"/>
              </a:lnSpc>
              <a:buNone/>
            </a:pPr>
            <a:r>
              <a:rPr lang="en-US" sz="1900">
                <a:latin typeface="Berlin Sans FB"/>
              </a:rPr>
              <a:t>Handout</a:t>
            </a:r>
            <a:endParaRPr lang="en-US"/>
          </a:p>
          <a:p>
            <a:pPr marL="36830" indent="0">
              <a:lnSpc>
                <a:spcPct val="90000"/>
              </a:lnSpc>
              <a:buFont typeface="Arial"/>
              <a:buNone/>
            </a:pPr>
            <a:endParaRPr lang="en-US" sz="1900">
              <a:latin typeface="Berlin Sans FB" panose="020E0602020502020306" pitchFamily="34" charset="0"/>
            </a:endParaRPr>
          </a:p>
        </p:txBody>
      </p:sp>
      <p:pic>
        <p:nvPicPr>
          <p:cNvPr id="9" name="Picture 9" descr="Qr code&#10;&#10;Description automatically generated">
            <a:extLst>
              <a:ext uri="{FF2B5EF4-FFF2-40B4-BE49-F238E27FC236}">
                <a16:creationId xmlns:a16="http://schemas.microsoft.com/office/drawing/2014/main" id="{CDB59313-2B9E-4933-B6D5-0CCFCDFD21C3}"/>
              </a:ext>
            </a:extLst>
          </p:cNvPr>
          <p:cNvPicPr>
            <a:picLocks noChangeAspect="1"/>
          </p:cNvPicPr>
          <p:nvPr/>
        </p:nvPicPr>
        <p:blipFill>
          <a:blip r:embed="rId12"/>
          <a:stretch>
            <a:fillRect/>
          </a:stretch>
        </p:blipFill>
        <p:spPr>
          <a:xfrm>
            <a:off x="9885872" y="4343399"/>
            <a:ext cx="1492370" cy="1463616"/>
          </a:xfrm>
          <a:prstGeom prst="rect">
            <a:avLst/>
          </a:prstGeom>
        </p:spPr>
      </p:pic>
    </p:spTree>
    <p:extLst>
      <p:ext uri="{BB962C8B-B14F-4D97-AF65-F5344CB8AC3E}">
        <p14:creationId xmlns:p14="http://schemas.microsoft.com/office/powerpoint/2010/main" val="1448565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20" name="Rectangle 7">
            <a:extLst>
              <a:ext uri="{FF2B5EF4-FFF2-40B4-BE49-F238E27FC236}">
                <a16:creationId xmlns:a16="http://schemas.microsoft.com/office/drawing/2014/main" id="{42156184-C35E-40FF-9C64-B7F0FF61C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9">
            <a:extLst>
              <a:ext uri="{FF2B5EF4-FFF2-40B4-BE49-F238E27FC236}">
                <a16:creationId xmlns:a16="http://schemas.microsoft.com/office/drawing/2014/main" id="{FE584079-BD13-4EFC-9B7D-BB620B5E70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1" y="484632"/>
            <a:ext cx="11222737" cy="1479635"/>
          </a:xfrm>
          <a:prstGeom prst="rect">
            <a:avLst/>
          </a:prstGeom>
          <a:solidFill>
            <a:schemeClr val="bg1"/>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C7CB224-08ED-4F12-B7F9-F4E19521C6DD}"/>
              </a:ext>
            </a:extLst>
          </p:cNvPr>
          <p:cNvSpPr>
            <a:spLocks noGrp="1"/>
          </p:cNvSpPr>
          <p:nvPr>
            <p:ph type="title"/>
          </p:nvPr>
        </p:nvSpPr>
        <p:spPr>
          <a:xfrm>
            <a:off x="804421" y="796374"/>
            <a:ext cx="10583158" cy="880027"/>
          </a:xfrm>
        </p:spPr>
        <p:txBody>
          <a:bodyPr>
            <a:normAutofit/>
          </a:bodyPr>
          <a:lstStyle/>
          <a:p>
            <a:r>
              <a:rPr lang="en-US">
                <a:ln>
                  <a:solidFill>
                    <a:prstClr val="black">
                      <a:lumMod val="75000"/>
                      <a:lumOff val="25000"/>
                      <a:alpha val="10000"/>
                    </a:prstClr>
                  </a:solidFill>
                </a:ln>
                <a:solidFill>
                  <a:schemeClr val="tx2"/>
                </a:solidFill>
                <a:latin typeface="Berlin Sans FB" panose="020E0602020502020306" pitchFamily="34" charset="0"/>
              </a:rPr>
              <a:t>Acknowledgement</a:t>
            </a:r>
            <a:endParaRPr lang="en-US">
              <a:solidFill>
                <a:schemeClr val="tx2"/>
              </a:solidFill>
              <a:latin typeface="Berlin Sans FB" panose="020E0602020502020306" pitchFamily="34" charset="0"/>
            </a:endParaRPr>
          </a:p>
        </p:txBody>
      </p:sp>
      <p:sp>
        <p:nvSpPr>
          <p:cNvPr id="22" name="Rectangle 11">
            <a:extLst>
              <a:ext uri="{FF2B5EF4-FFF2-40B4-BE49-F238E27FC236}">
                <a16:creationId xmlns:a16="http://schemas.microsoft.com/office/drawing/2014/main" id="{5C7053FF-8E4D-4155-86CE-50A72DCD32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0747" y="648377"/>
            <a:ext cx="10890504" cy="115214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23" name="Rectangle 13">
            <a:extLst>
              <a:ext uri="{FF2B5EF4-FFF2-40B4-BE49-F238E27FC236}">
                <a16:creationId xmlns:a16="http://schemas.microsoft.com/office/drawing/2014/main" id="{D42F442A-E722-4FA8-8DA6-41899E8842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6000"/>
            <a:ext cx="12192000" cy="4572000"/>
          </a:xfrm>
          <a:prstGeom prst="rect">
            <a:avLst/>
          </a:prstGeom>
          <a:solidFill>
            <a:schemeClr val="tx2">
              <a:lumMod val="90000"/>
              <a:lumOff val="10000"/>
            </a:schemeClr>
          </a:solidFill>
          <a:ln>
            <a:noFill/>
          </a:ln>
          <a:effectLst>
            <a:innerShdw blurRad="63500" dist="50800" dir="162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D428911-F815-4C2B-A2F7-FFD1695AFF29}"/>
              </a:ext>
            </a:extLst>
          </p:cNvPr>
          <p:cNvSpPr>
            <a:spLocks noGrp="1"/>
          </p:cNvSpPr>
          <p:nvPr>
            <p:ph idx="1"/>
          </p:nvPr>
        </p:nvSpPr>
        <p:spPr>
          <a:xfrm>
            <a:off x="576534" y="2698520"/>
            <a:ext cx="11125194" cy="3766819"/>
          </a:xfrm>
        </p:spPr>
        <p:txBody>
          <a:bodyPr vert="horz" lIns="91440" tIns="45720" rIns="91440" bIns="45720" rtlCol="0">
            <a:normAutofit/>
          </a:bodyPr>
          <a:lstStyle/>
          <a:p>
            <a:pPr marL="0" indent="0">
              <a:lnSpc>
                <a:spcPct val="90000"/>
              </a:lnSpc>
              <a:spcBef>
                <a:spcPts val="0"/>
              </a:spcBef>
              <a:buNone/>
            </a:pPr>
            <a:r>
              <a:rPr lang="en-US">
                <a:ln>
                  <a:solidFill>
                    <a:prstClr val="black">
                      <a:lumMod val="75000"/>
                      <a:lumOff val="25000"/>
                      <a:alpha val="10000"/>
                    </a:prstClr>
                  </a:solidFill>
                </a:ln>
                <a:solidFill>
                  <a:schemeClr val="bg1"/>
                </a:solidFill>
                <a:latin typeface="Berlin Sans FB"/>
                <a:ea typeface="+mn-lt"/>
                <a:cs typeface="+mn-lt"/>
              </a:rPr>
              <a:t>This project was made possible in part by the </a:t>
            </a:r>
            <a:r>
              <a:rPr lang="en-US">
                <a:ln>
                  <a:solidFill>
                    <a:prstClr val="black">
                      <a:lumMod val="75000"/>
                      <a:lumOff val="25000"/>
                      <a:alpha val="10000"/>
                    </a:prstClr>
                  </a:solidFill>
                </a:ln>
                <a:solidFill>
                  <a:schemeClr val="bg1"/>
                </a:solidFill>
                <a:latin typeface="Berlin Sans FB"/>
                <a:ea typeface="+mn-lt"/>
                <a:cs typeface="+mn-lt"/>
                <a:hlinkClick r:id="rId3">
                  <a:extLst>
                    <a:ext uri="{A12FA001-AC4F-418D-AE19-62706E023703}">
                      <ahyp:hlinkClr xmlns:ahyp="http://schemas.microsoft.com/office/drawing/2018/hyperlinkcolor" val="tx"/>
                    </a:ext>
                  </a:extLst>
                </a:hlinkClick>
              </a:rPr>
              <a:t>Institute of Museum and Library Services</a:t>
            </a:r>
            <a:r>
              <a:rPr lang="en-US">
                <a:ln>
                  <a:solidFill>
                    <a:prstClr val="black">
                      <a:lumMod val="75000"/>
                      <a:lumOff val="25000"/>
                      <a:alpha val="10000"/>
                    </a:prstClr>
                  </a:solidFill>
                </a:ln>
                <a:solidFill>
                  <a:schemeClr val="bg1"/>
                </a:solidFill>
                <a:latin typeface="Berlin Sans FB"/>
                <a:ea typeface="+mn-lt"/>
                <a:cs typeface="+mn-lt"/>
              </a:rPr>
              <a:t> LG-246348-OLS-20. </a:t>
            </a:r>
            <a:br>
              <a:rPr lang="en-US">
                <a:ln>
                  <a:solidFill>
                    <a:prstClr val="black">
                      <a:lumMod val="75000"/>
                      <a:lumOff val="25000"/>
                      <a:alpha val="10000"/>
                    </a:prstClr>
                  </a:solidFill>
                </a:ln>
                <a:latin typeface="Berlin Sans FB" panose="020E0602020502020306" pitchFamily="34" charset="0"/>
                <a:ea typeface="+mn-lt"/>
                <a:cs typeface="+mn-lt"/>
              </a:rPr>
            </a:br>
            <a:endParaRPr lang="en-US">
              <a:ln>
                <a:solidFill>
                  <a:prstClr val="black">
                    <a:lumMod val="75000"/>
                    <a:lumOff val="25000"/>
                    <a:alpha val="10000"/>
                  </a:prstClr>
                </a:solidFill>
              </a:ln>
              <a:solidFill>
                <a:schemeClr val="bg1"/>
              </a:solidFill>
              <a:latin typeface="Berlin Sans FB" panose="020E0602020502020306" pitchFamily="34" charset="0"/>
              <a:ea typeface="+mn-lt"/>
              <a:cs typeface="+mn-lt"/>
            </a:endParaRPr>
          </a:p>
          <a:p>
            <a:pPr marL="0" indent="0">
              <a:lnSpc>
                <a:spcPct val="90000"/>
              </a:lnSpc>
              <a:spcBef>
                <a:spcPts val="0"/>
              </a:spcBef>
              <a:buNone/>
            </a:pPr>
            <a:r>
              <a:rPr lang="en-US">
                <a:ln>
                  <a:solidFill>
                    <a:prstClr val="black">
                      <a:lumMod val="75000"/>
                      <a:lumOff val="25000"/>
                      <a:alpha val="10000"/>
                    </a:prstClr>
                  </a:solidFill>
                </a:ln>
                <a:solidFill>
                  <a:schemeClr val="bg1"/>
                </a:solidFill>
                <a:latin typeface="Berlin Sans FB"/>
                <a:ea typeface="+mn-lt"/>
                <a:cs typeface="+mn-lt"/>
              </a:rPr>
              <a:t>The Institute of Museum and Library Services is the primary source of federal support for the nation's libraries and museums. We advance, support, and empower America’s museums, libraries, and related organizations through grantmaking, research, and policy development. Our vision is a nation where museums and libraries work together to transform the lives of individuals and communities. To learn more, visit </a:t>
            </a:r>
            <a:r>
              <a:rPr lang="en-US">
                <a:ln>
                  <a:solidFill>
                    <a:prstClr val="black">
                      <a:lumMod val="75000"/>
                      <a:lumOff val="25000"/>
                      <a:alpha val="10000"/>
                    </a:prstClr>
                  </a:solidFill>
                </a:ln>
                <a:solidFill>
                  <a:schemeClr val="bg1"/>
                </a:solidFill>
                <a:latin typeface="Berlin Sans FB"/>
                <a:ea typeface="+mn-lt"/>
                <a:cs typeface="+mn-lt"/>
                <a:hlinkClick r:id="rId4">
                  <a:extLst>
                    <a:ext uri="{A12FA001-AC4F-418D-AE19-62706E023703}">
                      <ahyp:hlinkClr xmlns:ahyp="http://schemas.microsoft.com/office/drawing/2018/hyperlinkcolor" val="tx"/>
                    </a:ext>
                  </a:extLst>
                </a:hlinkClick>
              </a:rPr>
              <a:t>www.imls.gov</a:t>
            </a:r>
            <a:r>
              <a:rPr lang="en-US">
                <a:ln>
                  <a:solidFill>
                    <a:prstClr val="black">
                      <a:lumMod val="75000"/>
                      <a:lumOff val="25000"/>
                      <a:alpha val="10000"/>
                    </a:prstClr>
                  </a:solidFill>
                </a:ln>
                <a:solidFill>
                  <a:schemeClr val="bg1"/>
                </a:solidFill>
                <a:latin typeface="Berlin Sans FB"/>
                <a:ea typeface="+mn-lt"/>
                <a:cs typeface="+mn-lt"/>
              </a:rPr>
              <a:t> and follow us on </a:t>
            </a:r>
            <a:r>
              <a:rPr lang="en-US">
                <a:ln>
                  <a:solidFill>
                    <a:prstClr val="black">
                      <a:lumMod val="75000"/>
                      <a:lumOff val="25000"/>
                      <a:alpha val="10000"/>
                    </a:prstClr>
                  </a:solidFill>
                </a:ln>
                <a:solidFill>
                  <a:schemeClr val="bg1"/>
                </a:solidFill>
                <a:latin typeface="Berlin Sans FB"/>
                <a:ea typeface="+mn-lt"/>
                <a:cs typeface="+mn-lt"/>
                <a:hlinkClick r:id="rId5">
                  <a:extLst>
                    <a:ext uri="{A12FA001-AC4F-418D-AE19-62706E023703}">
                      <ahyp:hlinkClr xmlns:ahyp="http://schemas.microsoft.com/office/drawing/2018/hyperlinkcolor" val="tx"/>
                    </a:ext>
                  </a:extLst>
                </a:hlinkClick>
              </a:rPr>
              <a:t>Facebook</a:t>
            </a:r>
            <a:r>
              <a:rPr lang="en-US">
                <a:ln>
                  <a:solidFill>
                    <a:prstClr val="black">
                      <a:lumMod val="75000"/>
                      <a:lumOff val="25000"/>
                      <a:alpha val="10000"/>
                    </a:prstClr>
                  </a:solidFill>
                </a:ln>
                <a:solidFill>
                  <a:schemeClr val="bg1"/>
                </a:solidFill>
                <a:latin typeface="Berlin Sans FB"/>
                <a:ea typeface="+mn-lt"/>
                <a:cs typeface="+mn-lt"/>
              </a:rPr>
              <a:t> and </a:t>
            </a:r>
            <a:r>
              <a:rPr lang="en-US">
                <a:ln>
                  <a:solidFill>
                    <a:prstClr val="black">
                      <a:lumMod val="75000"/>
                      <a:lumOff val="25000"/>
                      <a:alpha val="10000"/>
                    </a:prstClr>
                  </a:solidFill>
                </a:ln>
                <a:solidFill>
                  <a:schemeClr val="bg1"/>
                </a:solidFill>
                <a:latin typeface="Berlin Sans FB"/>
                <a:ea typeface="+mn-lt"/>
                <a:cs typeface="+mn-lt"/>
                <a:hlinkClick r:id="rId6">
                  <a:extLst>
                    <a:ext uri="{A12FA001-AC4F-418D-AE19-62706E023703}">
                      <ahyp:hlinkClr xmlns:ahyp="http://schemas.microsoft.com/office/drawing/2018/hyperlinkcolor" val="tx"/>
                    </a:ext>
                  </a:extLst>
                </a:hlinkClick>
              </a:rPr>
              <a:t>Twitter</a:t>
            </a:r>
            <a:r>
              <a:rPr lang="en-US">
                <a:ln>
                  <a:solidFill>
                    <a:prstClr val="black">
                      <a:lumMod val="75000"/>
                      <a:lumOff val="25000"/>
                      <a:alpha val="10000"/>
                    </a:prstClr>
                  </a:solidFill>
                </a:ln>
                <a:solidFill>
                  <a:schemeClr val="bg1"/>
                </a:solidFill>
                <a:latin typeface="Berlin Sans FB"/>
                <a:ea typeface="+mn-lt"/>
                <a:cs typeface="+mn-lt"/>
              </a:rPr>
              <a:t>. </a:t>
            </a:r>
            <a:br>
              <a:rPr lang="en-US" sz="2000">
                <a:ln>
                  <a:solidFill>
                    <a:prstClr val="black">
                      <a:lumMod val="75000"/>
                      <a:lumOff val="25000"/>
                      <a:alpha val="10000"/>
                    </a:prstClr>
                  </a:solidFill>
                </a:ln>
                <a:latin typeface="Berlin Sans FB" panose="020E0602020502020306" pitchFamily="34" charset="0"/>
                <a:ea typeface="+mn-lt"/>
                <a:cs typeface="+mn-lt"/>
              </a:rPr>
            </a:br>
            <a:endParaRPr lang="en-US" sz="2000">
              <a:ln>
                <a:solidFill>
                  <a:prstClr val="black">
                    <a:lumMod val="75000"/>
                    <a:lumOff val="25000"/>
                    <a:alpha val="10000"/>
                  </a:prstClr>
                </a:solidFill>
              </a:ln>
              <a:solidFill>
                <a:schemeClr val="bg1"/>
              </a:solidFill>
              <a:latin typeface="Berlin Sans FB" panose="020E0602020502020306" pitchFamily="34" charset="0"/>
              <a:ea typeface="+mn-lt"/>
              <a:cs typeface="+mn-lt"/>
            </a:endParaRPr>
          </a:p>
        </p:txBody>
      </p:sp>
    </p:spTree>
    <p:extLst>
      <p:ext uri="{BB962C8B-B14F-4D97-AF65-F5344CB8AC3E}">
        <p14:creationId xmlns:p14="http://schemas.microsoft.com/office/powerpoint/2010/main" val="15096181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0DB11-4C26-4B83-ADDD-CEC2A0F5380F}"/>
              </a:ext>
            </a:extLst>
          </p:cNvPr>
          <p:cNvSpPr>
            <a:spLocks noGrp="1"/>
          </p:cNvSpPr>
          <p:nvPr>
            <p:ph type="title"/>
          </p:nvPr>
        </p:nvSpPr>
        <p:spPr/>
        <p:txBody>
          <a:bodyPr/>
          <a:lstStyle/>
          <a:p>
            <a:r>
              <a:rPr lang="en-US" dirty="0"/>
              <a:t>License</a:t>
            </a:r>
          </a:p>
        </p:txBody>
      </p:sp>
      <p:sp>
        <p:nvSpPr>
          <p:cNvPr id="3" name="Content Placeholder 2">
            <a:extLst>
              <a:ext uri="{FF2B5EF4-FFF2-40B4-BE49-F238E27FC236}">
                <a16:creationId xmlns:a16="http://schemas.microsoft.com/office/drawing/2014/main" id="{4A32C202-A79D-446E-93FF-7FBB0E7BE3BE}"/>
              </a:ext>
            </a:extLst>
          </p:cNvPr>
          <p:cNvSpPr>
            <a:spLocks noGrp="1"/>
          </p:cNvSpPr>
          <p:nvPr>
            <p:ph idx="1"/>
          </p:nvPr>
        </p:nvSpPr>
        <p:spPr/>
        <p:txBody>
          <a:bodyPr/>
          <a:lstStyle/>
          <a:p>
            <a:r>
              <a:rPr lang="en-US" dirty="0">
                <a:ea typeface="+mn-lt"/>
                <a:cs typeface="+mn-lt"/>
                <a:hlinkClick r:id="rId2"/>
              </a:rPr>
              <a:t>Open Lifelong Learning </a:t>
            </a:r>
            <a:r>
              <a:rPr lang="en-US" dirty="0">
                <a:ea typeface="+mn-lt"/>
                <a:cs typeface="+mn-lt"/>
              </a:rPr>
              <a:t>© 2021 by Marla Lobley, Kathy Essmiller, Jamie Holmes is licensed under </a:t>
            </a:r>
            <a:r>
              <a:rPr lang="en-US" dirty="0">
                <a:ea typeface="+mn-lt"/>
                <a:cs typeface="+mn-lt"/>
                <a:hlinkClick r:id="rId3"/>
              </a:rPr>
              <a:t>CC BY 4.0</a:t>
            </a:r>
            <a:endParaRPr lang="en-US" dirty="0"/>
          </a:p>
        </p:txBody>
      </p:sp>
    </p:spTree>
    <p:extLst>
      <p:ext uri="{BB962C8B-B14F-4D97-AF65-F5344CB8AC3E}">
        <p14:creationId xmlns:p14="http://schemas.microsoft.com/office/powerpoint/2010/main" val="21800998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Custom 3">
      <a:dk1>
        <a:sysClr val="windowText" lastClr="000000"/>
      </a:dk1>
      <a:lt1>
        <a:sysClr val="window" lastClr="FFFFFF"/>
      </a:lt1>
      <a:dk2>
        <a:srgbClr val="455F51"/>
      </a:dk2>
      <a:lt2>
        <a:srgbClr val="FFFFFF"/>
      </a:lt2>
      <a:accent1>
        <a:srgbClr val="1974B9"/>
      </a:accent1>
      <a:accent2>
        <a:srgbClr val="E2A036"/>
      </a:accent2>
      <a:accent3>
        <a:srgbClr val="C0CF3A"/>
      </a:accent3>
      <a:accent4>
        <a:srgbClr val="029676"/>
      </a:accent4>
      <a:accent5>
        <a:srgbClr val="4AB5C4"/>
      </a:accent5>
      <a:accent6>
        <a:srgbClr val="0989B1"/>
      </a:accent6>
      <a:hlink>
        <a:srgbClr val="0070C0"/>
      </a:hlink>
      <a:folHlink>
        <a:srgbClr val="BA6906"/>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48eb890b-4313-42c6-aefa-2b36e8b66809" xsi:nil="true"/>
    <SharedWithUsers xmlns="bfa1ed22-29bc-4bdf-9f2b-ebe6fd863aec">
      <UserInfo>
        <DisplayName>Kelley, Caitlin ONeal</DisplayName>
        <AccountId>14</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89532079EEF1E4282AF08E329DF1E38" ma:contentTypeVersion="14" ma:contentTypeDescription="Create a new document." ma:contentTypeScope="" ma:versionID="e11f35a15ba2aae951b6e1a0cdd30438">
  <xsd:schema xmlns:xsd="http://www.w3.org/2001/XMLSchema" xmlns:xs="http://www.w3.org/2001/XMLSchema" xmlns:p="http://schemas.microsoft.com/office/2006/metadata/properties" xmlns:ns3="bfa1ed22-29bc-4bdf-9f2b-ebe6fd863aec" xmlns:ns4="48eb890b-4313-42c6-aefa-2b36e8b66809" targetNamespace="http://schemas.microsoft.com/office/2006/metadata/properties" ma:root="true" ma:fieldsID="b3fed76ba8402497eda9089c62d4594d" ns3:_="" ns4:_="">
    <xsd:import namespace="bfa1ed22-29bc-4bdf-9f2b-ebe6fd863aec"/>
    <xsd:import namespace="48eb890b-4313-42c6-aefa-2b36e8b66809"/>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Location" minOccurs="0"/>
                <xsd:element ref="ns4:MediaServiceOCR" minOccurs="0"/>
                <xsd:element ref="ns4:MediaServiceGenerationTime" minOccurs="0"/>
                <xsd:element ref="ns4:MediaServiceEventHashCode" minOccurs="0"/>
                <xsd:element ref="ns4:MediaServiceAutoKeyPoints" minOccurs="0"/>
                <xsd:element ref="ns4:MediaServiceKeyPoints"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fa1ed22-29bc-4bdf-9f2b-ebe6fd863aec"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eb890b-4313-42c6-aefa-2b36e8b66809"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94D590D-28CA-4FA8-91F0-B6B7E0C703A4}">
  <ds:schemaRefs>
    <ds:schemaRef ds:uri="http://schemas.microsoft.com/office/2006/documentManagement/types"/>
    <ds:schemaRef ds:uri="http://www.w3.org/XML/1998/namespace"/>
    <ds:schemaRef ds:uri="http://purl.org/dc/elements/1.1/"/>
    <ds:schemaRef ds:uri="http://schemas.openxmlformats.org/package/2006/metadata/core-properties"/>
    <ds:schemaRef ds:uri="http://schemas.microsoft.com/office/infopath/2007/PartnerControls"/>
    <ds:schemaRef ds:uri="http://purl.org/dc/dcmitype/"/>
    <ds:schemaRef ds:uri="http://purl.org/dc/terms/"/>
    <ds:schemaRef ds:uri="48eb890b-4313-42c6-aefa-2b36e8b66809"/>
    <ds:schemaRef ds:uri="bfa1ed22-29bc-4bdf-9f2b-ebe6fd863aec"/>
    <ds:schemaRef ds:uri="http://schemas.microsoft.com/office/2006/metadata/properties"/>
  </ds:schemaRefs>
</ds:datastoreItem>
</file>

<file path=customXml/itemProps2.xml><?xml version="1.0" encoding="utf-8"?>
<ds:datastoreItem xmlns:ds="http://schemas.openxmlformats.org/officeDocument/2006/customXml" ds:itemID="{63D38F1F-4760-49B9-B932-28FBC1D6D945}">
  <ds:schemaRefs>
    <ds:schemaRef ds:uri="http://schemas.microsoft.com/sharepoint/v3/contenttype/forms"/>
  </ds:schemaRefs>
</ds:datastoreItem>
</file>

<file path=customXml/itemProps3.xml><?xml version="1.0" encoding="utf-8"?>
<ds:datastoreItem xmlns:ds="http://schemas.openxmlformats.org/officeDocument/2006/customXml" ds:itemID="{F87A2433-F5B1-485B-B0C3-902F4643B90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fa1ed22-29bc-4bdf-9f2b-ebe6fd863aec"/>
    <ds:schemaRef ds:uri="48eb890b-4313-42c6-aefa-2b36e8b6680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275</Words>
  <Application>Microsoft Office PowerPoint</Application>
  <PresentationFormat>Widescreen</PresentationFormat>
  <Paragraphs>30</Paragraphs>
  <Slides>5</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Berlin Sans FB</vt:lpstr>
      <vt:lpstr>Calibri</vt:lpstr>
      <vt:lpstr>Garamond</vt:lpstr>
      <vt:lpstr>Organic</vt:lpstr>
      <vt:lpstr>Project Description</vt:lpstr>
      <vt:lpstr>Project Goals</vt:lpstr>
      <vt:lpstr>Resources</vt:lpstr>
      <vt:lpstr>Acknowledgement</vt:lpstr>
      <vt:lpstr>License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Lorem Ipsum</dc:title>
  <dc:creator>Jamie Holmes</dc:creator>
  <cp:lastModifiedBy>Jamie Holmes</cp:lastModifiedBy>
  <cp:revision>37</cp:revision>
  <dcterms:created xsi:type="dcterms:W3CDTF">2020-11-09T21:04:14Z</dcterms:created>
  <dcterms:modified xsi:type="dcterms:W3CDTF">2022-04-08T22:00:22Z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0x010100889532079EEF1E4282AF08E329DF1E38</vt:lpwstr>
  </property>
</Properties>
</file>